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9"/>
  </p:notesMasterIdLst>
  <p:sldIdLst>
    <p:sldId id="256" r:id="rId2"/>
    <p:sldId id="258" r:id="rId3"/>
    <p:sldId id="265" r:id="rId4"/>
    <p:sldId id="263" r:id="rId5"/>
    <p:sldId id="264" r:id="rId6"/>
    <p:sldId id="266" r:id="rId7"/>
    <p:sldId id="276" r:id="rId8"/>
    <p:sldId id="283" r:id="rId9"/>
    <p:sldId id="267" r:id="rId10"/>
    <p:sldId id="268" r:id="rId11"/>
    <p:sldId id="270" r:id="rId12"/>
    <p:sldId id="271" r:id="rId13"/>
    <p:sldId id="273" r:id="rId14"/>
    <p:sldId id="269" r:id="rId15"/>
    <p:sldId id="274" r:id="rId16"/>
    <p:sldId id="278" r:id="rId17"/>
    <p:sldId id="279" r:id="rId18"/>
    <p:sldId id="281" r:id="rId19"/>
    <p:sldId id="284" r:id="rId20"/>
    <p:sldId id="289" r:id="rId21"/>
    <p:sldId id="259" r:id="rId22"/>
    <p:sldId id="261" r:id="rId23"/>
    <p:sldId id="286" r:id="rId24"/>
    <p:sldId id="287" r:id="rId25"/>
    <p:sldId id="290" r:id="rId26"/>
    <p:sldId id="288" r:id="rId27"/>
    <p:sldId id="262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5033"/>
    <a:srgbClr val="9A425B"/>
    <a:srgbClr val="646464"/>
    <a:srgbClr val="719FDC"/>
    <a:srgbClr val="E9C853"/>
    <a:srgbClr val="168DD2"/>
    <a:srgbClr val="6FC0FC"/>
    <a:srgbClr val="F16529"/>
    <a:srgbClr val="6F9E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196"/>
    <p:restoredTop sz="95673"/>
  </p:normalViewPr>
  <p:slideViewPr>
    <p:cSldViewPr snapToGrid="0" snapToObjects="1">
      <p:cViewPr varScale="1">
        <p:scale>
          <a:sx n="108" d="100"/>
          <a:sy n="108" d="100"/>
        </p:scale>
        <p:origin x="47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A7DC64-10D4-164F-BCF2-0441E7528389}" type="datetimeFigureOut">
              <a:rPr lang="es-ES_tradnl" smtClean="0"/>
              <a:t>9/8/18</a:t>
            </a:fld>
            <a:endParaRPr lang="es-ES_trad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_trad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6F826C-800E-EA41-8B67-830AD8090AB3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7620940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dirty="0" smtClean="0"/>
              <a:t>DOM </a:t>
            </a:r>
            <a:r>
              <a:rPr lang="es-ES_tradnl" dirty="0" err="1" smtClean="0"/>
              <a:t>Viewer</a:t>
            </a:r>
            <a:r>
              <a:rPr lang="es-ES_tradnl" dirty="0" smtClean="0"/>
              <a:t>: http://</a:t>
            </a:r>
            <a:r>
              <a:rPr lang="es-ES_tradnl" dirty="0" err="1" smtClean="0"/>
              <a:t>software.hixie.ch</a:t>
            </a:r>
            <a:r>
              <a:rPr lang="es-ES_tradnl" dirty="0" smtClean="0"/>
              <a:t>/</a:t>
            </a:r>
            <a:r>
              <a:rPr lang="es-ES_tradnl" dirty="0" err="1" smtClean="0"/>
              <a:t>utilities</a:t>
            </a:r>
            <a:r>
              <a:rPr lang="es-ES_tradnl" dirty="0" smtClean="0"/>
              <a:t>/</a:t>
            </a:r>
            <a:r>
              <a:rPr lang="es-ES_tradnl" dirty="0" err="1" smtClean="0"/>
              <a:t>js</a:t>
            </a:r>
            <a:r>
              <a:rPr lang="es-ES_tradnl" dirty="0" smtClean="0"/>
              <a:t>/</a:t>
            </a:r>
            <a:r>
              <a:rPr lang="es-ES_tradnl" dirty="0" err="1" smtClean="0"/>
              <a:t>live-dom-viewer</a:t>
            </a:r>
            <a:r>
              <a:rPr lang="es-ES_tradnl" dirty="0" smtClean="0"/>
              <a:t>/</a:t>
            </a:r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6F826C-800E-EA41-8B67-830AD8090AB3}" type="slidenum">
              <a:rPr lang="es-ES_tradnl" smtClean="0"/>
              <a:t>10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1069207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A34052-12FB-4B01-8A2E-D87AD7371E9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5496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A34052-12FB-4B01-8A2E-D87AD7371E9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4577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A34052-12FB-4B01-8A2E-D87AD7371E9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8726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dirty="0" smtClean="0"/>
              <a:t>https://</a:t>
            </a:r>
            <a:r>
              <a:rPr lang="es-ES_tradnl" dirty="0" err="1" smtClean="0"/>
              <a:t>webpack.js.org</a:t>
            </a:r>
            <a:r>
              <a:rPr lang="es-ES_tradnl" dirty="0" smtClean="0"/>
              <a:t>/</a:t>
            </a:r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6F826C-800E-EA41-8B67-830AD8090AB3}" type="slidenum">
              <a:rPr lang="es-ES_tradnl" smtClean="0"/>
              <a:t>21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9230175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dirty="0" err="1" smtClean="0"/>
              <a:t>Source</a:t>
            </a:r>
            <a:r>
              <a:rPr lang="es-ES_tradnl" dirty="0" smtClean="0"/>
              <a:t>: </a:t>
            </a:r>
            <a:r>
              <a:rPr lang="es-ES_tradnl" dirty="0" err="1" smtClean="0"/>
              <a:t>caniuse.com</a:t>
            </a:r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6F826C-800E-EA41-8B67-830AD8090AB3}" type="slidenum">
              <a:rPr lang="es-ES_tradnl" smtClean="0"/>
              <a:t>22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8819335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Fira Code" charset="0"/>
                <a:ea typeface="Fira Code" charset="0"/>
                <a:cs typeface="Fira Code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s-ES_tradnl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s-ES_trad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FB169-1FCF-BD4B-8A2E-0A80750BED96}" type="datetimeFigureOut">
              <a:rPr lang="es-ES_tradnl" smtClean="0"/>
              <a:t>9/8/18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CD1E4-02DC-764D-9C50-26A6BEE627A9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720497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ES_tradn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_trad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FB169-1FCF-BD4B-8A2E-0A80750BED96}" type="datetimeFigureOut">
              <a:rPr lang="es-ES_tradnl" smtClean="0"/>
              <a:t>9/8/18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CD1E4-02DC-764D-9C50-26A6BEE627A9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23306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s-ES_tradn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_trad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FB169-1FCF-BD4B-8A2E-0A80750BED96}" type="datetimeFigureOut">
              <a:rPr lang="es-ES_tradnl" smtClean="0"/>
              <a:t>9/8/18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CD1E4-02DC-764D-9C50-26A6BEE627A9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0835943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4883" y="1122363"/>
            <a:ext cx="10212330" cy="2387600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defRPr sz="96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04883" y="3289471"/>
            <a:ext cx="10212330" cy="465697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Subtitle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504883" y="4058039"/>
            <a:ext cx="10212388" cy="40322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accent5"/>
                </a:solidFill>
              </a:defRPr>
            </a:lvl1pPr>
            <a:lvl2pPr marL="457200" indent="0">
              <a:buNone/>
              <a:defRPr>
                <a:solidFill>
                  <a:schemeClr val="accent5"/>
                </a:solidFill>
              </a:defRPr>
            </a:lvl2pPr>
            <a:lvl3pPr marL="914400" indent="0">
              <a:buNone/>
              <a:defRPr>
                <a:solidFill>
                  <a:schemeClr val="accent5"/>
                </a:solidFill>
              </a:defRPr>
            </a:lvl3pPr>
            <a:lvl4pPr marL="1371600" indent="0">
              <a:buNone/>
              <a:defRPr>
                <a:solidFill>
                  <a:schemeClr val="accent5"/>
                </a:solidFill>
              </a:defRPr>
            </a:lvl4pPr>
            <a:lvl5pPr marL="1828800" indent="0">
              <a:buNone/>
              <a:defRPr>
                <a:solidFill>
                  <a:schemeClr val="accent5"/>
                </a:solidFill>
              </a:defRPr>
            </a:lvl5pPr>
          </a:lstStyle>
          <a:p>
            <a:pPr lvl="0"/>
            <a:r>
              <a:rPr lang="en-US" dirty="0" smtClean="0"/>
              <a:t>Date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13286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4883" y="1122363"/>
            <a:ext cx="10212330" cy="2387600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defRPr sz="96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04883" y="3289471"/>
            <a:ext cx="10212330" cy="465697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Subtitle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504883" y="4058039"/>
            <a:ext cx="10212388" cy="40322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accent5"/>
                </a:solidFill>
              </a:defRPr>
            </a:lvl1pPr>
            <a:lvl2pPr marL="457200" indent="0">
              <a:buNone/>
              <a:defRPr>
                <a:solidFill>
                  <a:schemeClr val="accent5"/>
                </a:solidFill>
              </a:defRPr>
            </a:lvl2pPr>
            <a:lvl3pPr marL="914400" indent="0">
              <a:buNone/>
              <a:defRPr>
                <a:solidFill>
                  <a:schemeClr val="accent5"/>
                </a:solidFill>
              </a:defRPr>
            </a:lvl3pPr>
            <a:lvl4pPr marL="1371600" indent="0">
              <a:buNone/>
              <a:defRPr>
                <a:solidFill>
                  <a:schemeClr val="accent5"/>
                </a:solidFill>
              </a:defRPr>
            </a:lvl4pPr>
            <a:lvl5pPr marL="1828800" indent="0">
              <a:buNone/>
              <a:defRPr>
                <a:solidFill>
                  <a:schemeClr val="accent5"/>
                </a:solidFill>
              </a:defRPr>
            </a:lvl5pPr>
          </a:lstStyle>
          <a:p>
            <a:pPr lvl="0"/>
            <a:r>
              <a:rPr lang="en-US" dirty="0" smtClean="0"/>
              <a:t>Date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52966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4883" y="1122363"/>
            <a:ext cx="10212330" cy="2387600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defRPr sz="96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04883" y="3289471"/>
            <a:ext cx="10212330" cy="465697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Subtitle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504883" y="4058039"/>
            <a:ext cx="10212388" cy="40322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accent5"/>
                </a:solidFill>
              </a:defRPr>
            </a:lvl1pPr>
            <a:lvl2pPr marL="457200" indent="0">
              <a:buNone/>
              <a:defRPr>
                <a:solidFill>
                  <a:schemeClr val="accent5"/>
                </a:solidFill>
              </a:defRPr>
            </a:lvl2pPr>
            <a:lvl3pPr marL="914400" indent="0">
              <a:buNone/>
              <a:defRPr>
                <a:solidFill>
                  <a:schemeClr val="accent5"/>
                </a:solidFill>
              </a:defRPr>
            </a:lvl3pPr>
            <a:lvl4pPr marL="1371600" indent="0">
              <a:buNone/>
              <a:defRPr>
                <a:solidFill>
                  <a:schemeClr val="accent5"/>
                </a:solidFill>
              </a:defRPr>
            </a:lvl4pPr>
            <a:lvl5pPr marL="1828800" indent="0">
              <a:buNone/>
              <a:defRPr>
                <a:solidFill>
                  <a:schemeClr val="accent5"/>
                </a:solidFill>
              </a:defRPr>
            </a:lvl5pPr>
          </a:lstStyle>
          <a:p>
            <a:pPr lvl="0"/>
            <a:r>
              <a:rPr lang="en-US" dirty="0" smtClean="0"/>
              <a:t>Date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23980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Fira Code" charset="0"/>
                <a:ea typeface="Fira Code" charset="0"/>
                <a:cs typeface="Fira Code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s-ES_trad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Fira Code" charset="0"/>
                <a:ea typeface="Fira Code" charset="0"/>
                <a:cs typeface="Fira Code" charset="0"/>
              </a:defRPr>
            </a:lvl1pPr>
            <a:lvl2pPr>
              <a:defRPr>
                <a:latin typeface="Fira Code" charset="0"/>
                <a:ea typeface="Fira Code" charset="0"/>
                <a:cs typeface="Fira Code" charset="0"/>
              </a:defRPr>
            </a:lvl2pPr>
            <a:lvl3pPr>
              <a:defRPr>
                <a:latin typeface="Fira Code" charset="0"/>
                <a:ea typeface="Fira Code" charset="0"/>
                <a:cs typeface="Fira Code" charset="0"/>
              </a:defRPr>
            </a:lvl3pPr>
            <a:lvl4pPr>
              <a:defRPr>
                <a:latin typeface="Fira Code" charset="0"/>
                <a:ea typeface="Fira Code" charset="0"/>
                <a:cs typeface="Fira Code" charset="0"/>
              </a:defRPr>
            </a:lvl4pPr>
            <a:lvl5pPr>
              <a:defRPr>
                <a:latin typeface="Fira Code" charset="0"/>
                <a:ea typeface="Fira Code" charset="0"/>
                <a:cs typeface="Fira Code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s-ES_trad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FB169-1FCF-BD4B-8A2E-0A80750BED96}" type="datetimeFigureOut">
              <a:rPr lang="es-ES_tradnl" smtClean="0"/>
              <a:t>9/8/18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CD1E4-02DC-764D-9C50-26A6BEE627A9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9361612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s-ES_tradn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FB169-1FCF-BD4B-8A2E-0A80750BED96}" type="datetimeFigureOut">
              <a:rPr lang="es-ES_tradnl" smtClean="0"/>
              <a:t>9/8/18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CD1E4-02DC-764D-9C50-26A6BEE627A9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5975022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_tradn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_tradnl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FB169-1FCF-BD4B-8A2E-0A80750BED96}" type="datetimeFigureOut">
              <a:rPr lang="es-ES_tradnl" smtClean="0"/>
              <a:t>9/8/18</a:t>
            </a:fld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CD1E4-02DC-764D-9C50-26A6BEE627A9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3800298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s-ES_tradn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_tradnl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_tradnl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FB169-1FCF-BD4B-8A2E-0A80750BED96}" type="datetimeFigureOut">
              <a:rPr lang="es-ES_tradnl" smtClean="0"/>
              <a:t>9/8/18</a:t>
            </a:fld>
            <a:endParaRPr lang="es-ES_trad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CD1E4-02DC-764D-9C50-26A6BEE627A9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3386038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ES_tradnl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FB169-1FCF-BD4B-8A2E-0A80750BED96}" type="datetimeFigureOut">
              <a:rPr lang="es-ES_tradnl" smtClean="0"/>
              <a:t>9/8/18</a:t>
            </a:fld>
            <a:endParaRPr lang="es-ES_trad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CD1E4-02DC-764D-9C50-26A6BEE627A9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8766579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FB169-1FCF-BD4B-8A2E-0A80750BED96}" type="datetimeFigureOut">
              <a:rPr lang="es-ES_tradnl" smtClean="0"/>
              <a:t>9/8/18</a:t>
            </a:fld>
            <a:endParaRPr lang="es-ES_trad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CD1E4-02DC-764D-9C50-26A6BEE627A9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050316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s-ES_trad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_tradn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FB169-1FCF-BD4B-8A2E-0A80750BED96}" type="datetimeFigureOut">
              <a:rPr lang="es-ES_tradnl" smtClean="0"/>
              <a:t>9/8/18</a:t>
            </a:fld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CD1E4-02DC-764D-9C50-26A6BEE627A9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54341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s-ES_tradnl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_tradn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FB169-1FCF-BD4B-8A2E-0A80750BED96}" type="datetimeFigureOut">
              <a:rPr lang="es-ES_tradnl" smtClean="0"/>
              <a:t>9/8/18</a:t>
            </a:fld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CD1E4-02DC-764D-9C50-26A6BEE627A9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6885703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s-ES_tradn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_trad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Fira Code" charset="0"/>
                <a:ea typeface="Fira Code" charset="0"/>
                <a:cs typeface="Fira Code" charset="0"/>
              </a:defRPr>
            </a:lvl1pPr>
          </a:lstStyle>
          <a:p>
            <a:fld id="{E3BFB169-1FCF-BD4B-8A2E-0A80750BED96}" type="datetimeFigureOut">
              <a:rPr lang="es-ES_tradnl" smtClean="0"/>
              <a:pPr/>
              <a:t>9/8/18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Fira Code" charset="0"/>
                <a:ea typeface="Fira Code" charset="0"/>
                <a:cs typeface="Fira Code" charset="0"/>
              </a:defRPr>
            </a:lvl1pPr>
          </a:lstStyle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Fira Code" charset="0"/>
                <a:ea typeface="Fira Code" charset="0"/>
                <a:cs typeface="Fira Code" charset="0"/>
              </a:defRPr>
            </a:lvl1pPr>
          </a:lstStyle>
          <a:p>
            <a:fld id="{F16CD1E4-02DC-764D-9C50-26A6BEE627A9}" type="slidenum">
              <a:rPr lang="es-ES_tradnl" smtClean="0"/>
              <a:pPr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5413558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3" r:id="rId14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2">
              <a:lumMod val="50000"/>
            </a:schemeClr>
          </a:solidFill>
          <a:latin typeface="Fira Code" charset="0"/>
          <a:ea typeface="Fira Code" charset="0"/>
          <a:cs typeface="Fira Code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bg2">
              <a:lumMod val="50000"/>
            </a:schemeClr>
          </a:solidFill>
          <a:latin typeface="Fira Code" charset="0"/>
          <a:ea typeface="Fira Code" charset="0"/>
          <a:cs typeface="Fira Code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bg2">
              <a:lumMod val="50000"/>
            </a:schemeClr>
          </a:solidFill>
          <a:latin typeface="Fira Code" charset="0"/>
          <a:ea typeface="Fira Code" charset="0"/>
          <a:cs typeface="Fira Code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bg2">
              <a:lumMod val="50000"/>
            </a:schemeClr>
          </a:solidFill>
          <a:latin typeface="Fira Code" charset="0"/>
          <a:ea typeface="Fira Code" charset="0"/>
          <a:cs typeface="Fira Code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bg2">
              <a:lumMod val="50000"/>
            </a:schemeClr>
          </a:solidFill>
          <a:latin typeface="Fira Code" charset="0"/>
          <a:ea typeface="Fira Code" charset="0"/>
          <a:cs typeface="Fira Code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bg2">
              <a:lumMod val="50000"/>
            </a:schemeClr>
          </a:solidFill>
          <a:latin typeface="Fira Code" charset="0"/>
          <a:ea typeface="Fira Code" charset="0"/>
          <a:cs typeface="Fira Code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0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4" Type="http://schemas.openxmlformats.org/officeDocument/2006/relationships/image" Target="../media/image57.png"/><Relationship Id="rId5" Type="http://schemas.openxmlformats.org/officeDocument/2006/relationships/image" Target="../media/image58.jpeg"/><Relationship Id="rId6" Type="http://schemas.openxmlformats.org/officeDocument/2006/relationships/image" Target="../media/image59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4" Type="http://schemas.openxmlformats.org/officeDocument/2006/relationships/image" Target="../media/image61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tiff"/><Relationship Id="rId5" Type="http://schemas.openxmlformats.org/officeDocument/2006/relationships/image" Target="../media/image5.tiff"/><Relationship Id="rId6" Type="http://schemas.openxmlformats.org/officeDocument/2006/relationships/image" Target="../media/image6.tiff"/><Relationship Id="rId7" Type="http://schemas.openxmlformats.org/officeDocument/2006/relationships/image" Target="../media/image7.tiff"/><Relationship Id="rId8" Type="http://schemas.openxmlformats.org/officeDocument/2006/relationships/image" Target="../media/image8.tiff"/><Relationship Id="rId9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tiff"/><Relationship Id="rId3" Type="http://schemas.openxmlformats.org/officeDocument/2006/relationships/image" Target="../media/image64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tiff"/><Relationship Id="rId4" Type="http://schemas.openxmlformats.org/officeDocument/2006/relationships/image" Target="../media/image66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tif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tiff"/><Relationship Id="rId3" Type="http://schemas.openxmlformats.org/officeDocument/2006/relationships/image" Target="../media/image70.tif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tiff"/><Relationship Id="rId4" Type="http://schemas.openxmlformats.org/officeDocument/2006/relationships/image" Target="../media/image72.tiff"/><Relationship Id="rId5" Type="http://schemas.openxmlformats.org/officeDocument/2006/relationships/image" Target="../media/image69.tiff"/><Relationship Id="rId6" Type="http://schemas.openxmlformats.org/officeDocument/2006/relationships/image" Target="../media/image73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tif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8.tiff"/><Relationship Id="rId20" Type="http://schemas.openxmlformats.org/officeDocument/2006/relationships/image" Target="../media/image29.tiff"/><Relationship Id="rId21" Type="http://schemas.openxmlformats.org/officeDocument/2006/relationships/image" Target="../media/image30.tiff"/><Relationship Id="rId22" Type="http://schemas.openxmlformats.org/officeDocument/2006/relationships/image" Target="../media/image31.tiff"/><Relationship Id="rId10" Type="http://schemas.openxmlformats.org/officeDocument/2006/relationships/image" Target="../media/image19.tiff"/><Relationship Id="rId11" Type="http://schemas.openxmlformats.org/officeDocument/2006/relationships/image" Target="../media/image20.tiff"/><Relationship Id="rId12" Type="http://schemas.openxmlformats.org/officeDocument/2006/relationships/image" Target="../media/image21.tiff"/><Relationship Id="rId13" Type="http://schemas.openxmlformats.org/officeDocument/2006/relationships/image" Target="../media/image22.tiff"/><Relationship Id="rId14" Type="http://schemas.openxmlformats.org/officeDocument/2006/relationships/image" Target="../media/image23.tiff"/><Relationship Id="rId15" Type="http://schemas.openxmlformats.org/officeDocument/2006/relationships/image" Target="../media/image24.tiff"/><Relationship Id="rId16" Type="http://schemas.openxmlformats.org/officeDocument/2006/relationships/image" Target="../media/image25.tiff"/><Relationship Id="rId17" Type="http://schemas.openxmlformats.org/officeDocument/2006/relationships/image" Target="../media/image26.tiff"/><Relationship Id="rId18" Type="http://schemas.openxmlformats.org/officeDocument/2006/relationships/image" Target="../media/image27.tiff"/><Relationship Id="rId19" Type="http://schemas.openxmlformats.org/officeDocument/2006/relationships/image" Target="../media/image28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Relationship Id="rId3" Type="http://schemas.openxmlformats.org/officeDocument/2006/relationships/image" Target="../media/image12.tiff"/><Relationship Id="rId4" Type="http://schemas.openxmlformats.org/officeDocument/2006/relationships/image" Target="../media/image13.tiff"/><Relationship Id="rId5" Type="http://schemas.openxmlformats.org/officeDocument/2006/relationships/image" Target="../media/image14.tiff"/><Relationship Id="rId6" Type="http://schemas.openxmlformats.org/officeDocument/2006/relationships/image" Target="../media/image15.tiff"/><Relationship Id="rId7" Type="http://schemas.openxmlformats.org/officeDocument/2006/relationships/image" Target="../media/image16.tiff"/><Relationship Id="rId8" Type="http://schemas.openxmlformats.org/officeDocument/2006/relationships/image" Target="../media/image17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4" Type="http://schemas.openxmlformats.org/officeDocument/2006/relationships/image" Target="../media/image34.tiff"/><Relationship Id="rId5" Type="http://schemas.openxmlformats.org/officeDocument/2006/relationships/image" Target="../media/image35.tiff"/><Relationship Id="rId6" Type="http://schemas.openxmlformats.org/officeDocument/2006/relationships/image" Target="../media/image23.tiff"/><Relationship Id="rId7" Type="http://schemas.openxmlformats.org/officeDocument/2006/relationships/image" Target="../media/image36.tiff"/><Relationship Id="rId8" Type="http://schemas.openxmlformats.org/officeDocument/2006/relationships/image" Target="../media/image29.tiff"/><Relationship Id="rId9" Type="http://schemas.openxmlformats.org/officeDocument/2006/relationships/image" Target="../media/image37.tiff"/><Relationship Id="rId10" Type="http://schemas.openxmlformats.org/officeDocument/2006/relationships/image" Target="../media/image38.tiff"/><Relationship Id="rId11" Type="http://schemas.openxmlformats.org/officeDocument/2006/relationships/image" Target="../media/image39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tiff"/><Relationship Id="rId4" Type="http://schemas.openxmlformats.org/officeDocument/2006/relationships/image" Target="../media/image43.tiff"/><Relationship Id="rId5" Type="http://schemas.openxmlformats.org/officeDocument/2006/relationships/image" Target="../media/image44.png"/><Relationship Id="rId6" Type="http://schemas.openxmlformats.org/officeDocument/2006/relationships/image" Target="../media/image45.tiff"/><Relationship Id="rId7" Type="http://schemas.openxmlformats.org/officeDocument/2006/relationships/image" Target="../media/image46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tiff"/><Relationship Id="rId4" Type="http://schemas.openxmlformats.org/officeDocument/2006/relationships/image" Target="../media/image49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7198" y="0"/>
            <a:ext cx="7474802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0"/>
            <a:ext cx="4927600" cy="6858000"/>
          </a:xfrm>
          <a:prstGeom prst="rect">
            <a:avLst/>
          </a:prstGeom>
          <a:solidFill>
            <a:srgbClr val="6F9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136652" y="520700"/>
            <a:ext cx="592124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5400" b="1" dirty="0">
                <a:solidFill>
                  <a:schemeClr val="bg1"/>
                </a:solidFill>
                <a:latin typeface="Fira Code" charset="0"/>
                <a:ea typeface="Fira Code" charset="0"/>
                <a:cs typeface="Fira Code" charset="0"/>
              </a:rPr>
              <a:t>Front </a:t>
            </a:r>
            <a:r>
              <a:rPr lang="es-ES_tradnl" sz="5400" b="1" dirty="0" err="1" smtClean="0">
                <a:solidFill>
                  <a:schemeClr val="bg1"/>
                </a:solidFill>
                <a:latin typeface="Fira Code" charset="0"/>
                <a:ea typeface="Fira Code" charset="0"/>
                <a:cs typeface="Fira Code" charset="0"/>
              </a:rPr>
              <a:t>End</a:t>
            </a:r>
            <a:r>
              <a:rPr lang="es-ES_tradnl" sz="5400" b="1" dirty="0" smtClean="0">
                <a:solidFill>
                  <a:schemeClr val="bg1"/>
                </a:solidFill>
                <a:latin typeface="Fira Code" charset="0"/>
                <a:ea typeface="Fira Code" charset="0"/>
                <a:cs typeface="Fira Code" charset="0"/>
              </a:rPr>
              <a:t> </a:t>
            </a:r>
            <a:r>
              <a:rPr lang="es-ES_tradnl" sz="4000" b="1" dirty="0" smtClean="0">
                <a:solidFill>
                  <a:schemeClr val="bg1"/>
                </a:solidFill>
                <a:latin typeface="Fira Code" charset="0"/>
                <a:ea typeface="Fira Code" charset="0"/>
                <a:cs typeface="Fira Code" charset="0"/>
              </a:rPr>
              <a:t>(</a:t>
            </a:r>
            <a:r>
              <a:rPr lang="es-ES_tradnl" sz="4000" b="1" dirty="0" err="1" smtClean="0">
                <a:solidFill>
                  <a:schemeClr val="bg1"/>
                </a:solidFill>
                <a:latin typeface="Fira Code" charset="0"/>
                <a:ea typeface="Fira Code" charset="0"/>
                <a:cs typeface="Fira Code" charset="0"/>
              </a:rPr>
              <a:t>FullStack</a:t>
            </a:r>
            <a:r>
              <a:rPr lang="es-ES_tradnl" sz="4000" b="1" dirty="0" smtClean="0">
                <a:solidFill>
                  <a:schemeClr val="bg1"/>
                </a:solidFill>
                <a:latin typeface="Fira Code" charset="0"/>
                <a:ea typeface="Fira Code" charset="0"/>
                <a:cs typeface="Fira Code" charset="0"/>
              </a:rPr>
              <a:t>)</a:t>
            </a:r>
            <a:r>
              <a:rPr lang="es-ES_tradnl" sz="5400" b="1" dirty="0" smtClean="0">
                <a:solidFill>
                  <a:schemeClr val="bg1"/>
                </a:solidFill>
                <a:latin typeface="Fira Code" charset="0"/>
                <a:ea typeface="Fira Code" charset="0"/>
                <a:cs typeface="Fira Code" charset="0"/>
              </a:rPr>
              <a:t> </a:t>
            </a:r>
            <a:r>
              <a:rPr lang="es-ES_tradnl" sz="5400" b="1" dirty="0" err="1">
                <a:solidFill>
                  <a:schemeClr val="bg1"/>
                </a:solidFill>
                <a:latin typeface="Fira Code" charset="0"/>
                <a:ea typeface="Fira Code" charset="0"/>
                <a:cs typeface="Fira Code" charset="0"/>
              </a:rPr>
              <a:t>Development</a:t>
            </a:r>
            <a:endParaRPr lang="es-ES_tradnl" sz="5400" b="1" dirty="0">
              <a:solidFill>
                <a:schemeClr val="bg1"/>
              </a:solidFill>
              <a:latin typeface="Fira Code" charset="0"/>
              <a:ea typeface="Fira Code" charset="0"/>
              <a:cs typeface="Fira Code" charset="0"/>
            </a:endParaRPr>
          </a:p>
          <a:p>
            <a:endParaRPr lang="es-ES_tradnl" sz="3600" b="1" dirty="0" smtClean="0">
              <a:solidFill>
                <a:schemeClr val="bg1"/>
              </a:solidFill>
              <a:latin typeface="Fira Code" charset="0"/>
              <a:ea typeface="Fira Code" charset="0"/>
              <a:cs typeface="Fira Code" charset="0"/>
            </a:endParaRPr>
          </a:p>
          <a:p>
            <a:r>
              <a:rPr lang="es-ES_tradnl" sz="3600" b="1" dirty="0" smtClean="0">
                <a:solidFill>
                  <a:schemeClr val="bg1"/>
                </a:solidFill>
                <a:latin typeface="Fira Code" charset="0"/>
                <a:ea typeface="Fira Code" charset="0"/>
                <a:cs typeface="Fira Code" charset="0"/>
              </a:rPr>
              <a:t>Sprint </a:t>
            </a:r>
            <a:r>
              <a:rPr lang="es-ES_tradnl" sz="3600" b="1" dirty="0">
                <a:solidFill>
                  <a:schemeClr val="bg1"/>
                </a:solidFill>
                <a:latin typeface="Fira Code" charset="0"/>
                <a:ea typeface="Fira Code" charset="0"/>
                <a:cs typeface="Fira Code" charset="0"/>
              </a:rPr>
              <a:t>0</a:t>
            </a:r>
          </a:p>
          <a:p>
            <a:endParaRPr lang="es-ES_tradnl" sz="5400" b="1" dirty="0">
              <a:solidFill>
                <a:schemeClr val="bg1"/>
              </a:solidFill>
              <a:latin typeface="Fira Code" charset="0"/>
              <a:ea typeface="Fira Code" charset="0"/>
              <a:cs typeface="Fira Cod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9199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61913" y="127793"/>
            <a:ext cx="1800225" cy="18002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8312" y="365125"/>
            <a:ext cx="9615488" cy="1325563"/>
          </a:xfrm>
        </p:spPr>
        <p:txBody>
          <a:bodyPr/>
          <a:lstStyle/>
          <a:p>
            <a:r>
              <a:rPr lang="es-ES_tradnl" dirty="0" smtClean="0"/>
              <a:t>Algunos conceptos base</a:t>
            </a:r>
            <a:r>
              <a:rPr lang="mr-IN" dirty="0" smtClean="0"/>
              <a:t>…</a:t>
            </a:r>
            <a:r>
              <a:rPr lang="en-US" dirty="0" smtClean="0"/>
              <a:t>.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_tradnl" sz="3600" dirty="0" err="1" smtClean="0"/>
              <a:t>Parsing</a:t>
            </a:r>
            <a:r>
              <a:rPr lang="es-ES_tradnl" sz="3600" dirty="0" smtClean="0"/>
              <a:t> de HTML nunca antes </a:t>
            </a:r>
            <a:r>
              <a:rPr lang="es-ES_tradnl" sz="3600" dirty="0" err="1" smtClean="0"/>
              <a:t>habia</a:t>
            </a:r>
            <a:r>
              <a:rPr lang="es-ES_tradnl" sz="3600" dirty="0" smtClean="0"/>
              <a:t> sido estandarizado</a:t>
            </a:r>
          </a:p>
          <a:p>
            <a:r>
              <a:rPr lang="es-ES_tradnl" sz="3600" dirty="0" smtClean="0"/>
              <a:t>35% de las inconsistencias visuales estaban dadas por diferencias de </a:t>
            </a:r>
            <a:r>
              <a:rPr lang="es-ES_tradnl" sz="3600" dirty="0" err="1" smtClean="0"/>
              <a:t>parseo</a:t>
            </a:r>
            <a:r>
              <a:rPr lang="es-ES_tradnl" sz="3600" dirty="0" smtClean="0"/>
              <a:t>.</a:t>
            </a:r>
          </a:p>
          <a:p>
            <a:r>
              <a:rPr lang="es-ES_tradnl" sz="3600" dirty="0" smtClean="0"/>
              <a:t>Agregado de nuevos </a:t>
            </a:r>
            <a:r>
              <a:rPr lang="es-ES_tradnl" sz="3600" dirty="0" err="1" smtClean="0"/>
              <a:t>tags</a:t>
            </a:r>
            <a:r>
              <a:rPr lang="es-ES_tradnl" sz="3600" dirty="0" smtClean="0"/>
              <a:t> con mayor contenido </a:t>
            </a:r>
            <a:r>
              <a:rPr lang="es-ES_tradnl" sz="3600" dirty="0" err="1" smtClean="0"/>
              <a:t>semantico</a:t>
            </a:r>
            <a:r>
              <a:rPr lang="es-ES_tradnl" sz="3600" dirty="0" smtClean="0"/>
              <a:t> (audio, video, </a:t>
            </a:r>
            <a:r>
              <a:rPr lang="es-ES_tradnl" sz="3600" dirty="0" err="1" smtClean="0"/>
              <a:t>headers</a:t>
            </a:r>
            <a:r>
              <a:rPr lang="es-ES_tradnl" sz="3600" dirty="0" smtClean="0"/>
              <a:t>)</a:t>
            </a:r>
          </a:p>
          <a:p>
            <a:endParaRPr lang="es-ES_tradnl" sz="3600" dirty="0" smtClean="0"/>
          </a:p>
          <a:p>
            <a:endParaRPr lang="es-ES_tradnl" sz="3600" dirty="0" smtClean="0"/>
          </a:p>
          <a:p>
            <a:endParaRPr lang="es-ES_tradnl" sz="3600" dirty="0"/>
          </a:p>
        </p:txBody>
      </p:sp>
      <p:sp>
        <p:nvSpPr>
          <p:cNvPr id="5" name="Rectangle 4"/>
          <p:cNvSpPr/>
          <p:nvPr/>
        </p:nvSpPr>
        <p:spPr>
          <a:xfrm>
            <a:off x="11159067" y="0"/>
            <a:ext cx="1032933" cy="6858000"/>
          </a:xfrm>
          <a:prstGeom prst="rect">
            <a:avLst/>
          </a:prstGeom>
          <a:solidFill>
            <a:srgbClr val="F165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518720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9533" y="195793"/>
            <a:ext cx="10515600" cy="617008"/>
          </a:xfrm>
        </p:spPr>
        <p:txBody>
          <a:bodyPr>
            <a:normAutofit fontScale="90000"/>
          </a:bodyPr>
          <a:lstStyle/>
          <a:p>
            <a:r>
              <a:rPr lang="es-ES_tradnl" dirty="0" err="1" smtClean="0"/>
              <a:t>Parsing</a:t>
            </a:r>
            <a:r>
              <a:rPr lang="es-ES_tradnl" dirty="0" smtClean="0"/>
              <a:t> 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4466" y="962025"/>
            <a:ext cx="9812868" cy="1357842"/>
          </a:xfrm>
          <a:solidFill>
            <a:schemeClr val="bg2"/>
          </a:solidFill>
          <a:ln>
            <a:solidFill>
              <a:schemeClr val="bg2">
                <a:lumMod val="25000"/>
              </a:schemeClr>
            </a:solidFill>
          </a:ln>
        </p:spPr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_tradnl" sz="2000" dirty="0" smtClean="0">
                <a:solidFill>
                  <a:srgbClr val="7030A0"/>
                </a:solidFill>
              </a:rPr>
              <a:t>&lt;</a:t>
            </a:r>
            <a:r>
              <a:rPr lang="es-ES_tradnl" sz="2000" dirty="0" err="1" smtClean="0">
                <a:solidFill>
                  <a:srgbClr val="7030A0"/>
                </a:solidFill>
              </a:rPr>
              <a:t>body</a:t>
            </a:r>
            <a:r>
              <a:rPr lang="es-ES_tradnl" sz="2000" dirty="0" smtClean="0">
                <a:solidFill>
                  <a:srgbClr val="7030A0"/>
                </a:solidFill>
              </a:rPr>
              <a:t>&gt;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_tradnl" sz="2000" dirty="0">
                <a:solidFill>
                  <a:srgbClr val="7030A0"/>
                </a:solidFill>
              </a:rPr>
              <a:t> </a:t>
            </a:r>
            <a:r>
              <a:rPr lang="es-ES_tradnl" sz="2000" dirty="0" smtClean="0">
                <a:solidFill>
                  <a:srgbClr val="7030A0"/>
                </a:solidFill>
              </a:rPr>
              <a:t>     &lt;p&gt;</a:t>
            </a:r>
            <a:r>
              <a:rPr lang="es-ES_tradnl" sz="2000" dirty="0" err="1" smtClean="0"/>
              <a:t>Sample</a:t>
            </a:r>
            <a:r>
              <a:rPr lang="es-ES_tradnl" sz="2000" dirty="0" smtClean="0"/>
              <a:t> </a:t>
            </a:r>
            <a:r>
              <a:rPr lang="es-ES_tradnl" sz="2000" dirty="0" err="1" smtClean="0"/>
              <a:t>document</a:t>
            </a:r>
            <a:r>
              <a:rPr lang="es-ES_tradnl" sz="2000" dirty="0" smtClean="0">
                <a:solidFill>
                  <a:srgbClr val="7030A0"/>
                </a:solidFill>
              </a:rPr>
              <a:t>&lt;/p&gt;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_tradnl" sz="2000" dirty="0" smtClean="0"/>
              <a:t>      a </a:t>
            </a:r>
            <a:r>
              <a:rPr lang="es-ES_tradnl" sz="2000" dirty="0" smtClean="0">
                <a:solidFill>
                  <a:srgbClr val="7030A0"/>
                </a:solidFill>
              </a:rPr>
              <a:t>&lt;</a:t>
            </a:r>
            <a:r>
              <a:rPr lang="es-ES_tradnl" sz="2000" dirty="0" err="1" smtClean="0">
                <a:solidFill>
                  <a:srgbClr val="7030A0"/>
                </a:solidFill>
              </a:rPr>
              <a:t>em</a:t>
            </a:r>
            <a:r>
              <a:rPr lang="es-ES_tradnl" sz="2000" dirty="0" smtClean="0">
                <a:solidFill>
                  <a:srgbClr val="7030A0"/>
                </a:solidFill>
              </a:rPr>
              <a:t>&gt;  </a:t>
            </a:r>
            <a:r>
              <a:rPr lang="es-ES_tradnl" sz="2000" dirty="0" smtClean="0"/>
              <a:t>b &lt;</a:t>
            </a:r>
            <a:r>
              <a:rPr lang="es-ES_tradnl" sz="2000" dirty="0" err="1" smtClean="0"/>
              <a:t>address</a:t>
            </a:r>
            <a:r>
              <a:rPr lang="es-ES_tradnl" sz="2000" dirty="0" smtClean="0"/>
              <a:t>&gt; c </a:t>
            </a:r>
            <a:r>
              <a:rPr lang="es-ES_tradnl" sz="2000" dirty="0" smtClean="0">
                <a:solidFill>
                  <a:srgbClr val="7030A0"/>
                </a:solidFill>
              </a:rPr>
              <a:t>&lt;/</a:t>
            </a:r>
            <a:r>
              <a:rPr lang="es-ES_tradnl" sz="2000" dirty="0" err="1" smtClean="0">
                <a:solidFill>
                  <a:srgbClr val="7030A0"/>
                </a:solidFill>
              </a:rPr>
              <a:t>em</a:t>
            </a:r>
            <a:r>
              <a:rPr lang="es-ES_tradnl" sz="2000" dirty="0" smtClean="0">
                <a:solidFill>
                  <a:srgbClr val="7030A0"/>
                </a:solidFill>
              </a:rPr>
              <a:t>&gt; </a:t>
            </a:r>
            <a:r>
              <a:rPr lang="es-ES_tradnl" sz="2000" dirty="0" smtClean="0"/>
              <a:t>d  </a:t>
            </a:r>
            <a:r>
              <a:rPr lang="es-ES_tradnl" sz="2000" dirty="0" smtClean="0">
                <a:solidFill>
                  <a:srgbClr val="7030A0"/>
                </a:solidFill>
              </a:rPr>
              <a:t>&lt;/</a:t>
            </a:r>
            <a:r>
              <a:rPr lang="es-ES_tradnl" sz="2000" dirty="0" err="1" smtClean="0">
                <a:solidFill>
                  <a:srgbClr val="7030A0"/>
                </a:solidFill>
              </a:rPr>
              <a:t>address</a:t>
            </a:r>
            <a:r>
              <a:rPr lang="es-ES_tradnl" sz="2000" dirty="0" smtClean="0">
                <a:solidFill>
                  <a:srgbClr val="7030A0"/>
                </a:solidFill>
              </a:rPr>
              <a:t>&gt; </a:t>
            </a:r>
            <a:r>
              <a:rPr lang="es-ES_tradnl" sz="2000" dirty="0" smtClean="0"/>
              <a:t>b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_tradnl" sz="2000" dirty="0" smtClean="0">
                <a:solidFill>
                  <a:srgbClr val="7030A0"/>
                </a:solidFill>
              </a:rPr>
              <a:t>&lt;/</a:t>
            </a:r>
            <a:r>
              <a:rPr lang="es-ES_tradnl" sz="2000" dirty="0" err="1" smtClean="0">
                <a:solidFill>
                  <a:srgbClr val="7030A0"/>
                </a:solidFill>
              </a:rPr>
              <a:t>body</a:t>
            </a:r>
            <a:r>
              <a:rPr lang="es-ES_tradnl" sz="2000" dirty="0" smtClean="0">
                <a:solidFill>
                  <a:srgbClr val="7030A0"/>
                </a:solidFill>
              </a:rPr>
              <a:t>&gt;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_tradnl" sz="2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41600" y="2387599"/>
            <a:ext cx="6578600" cy="42291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1159067" y="0"/>
            <a:ext cx="1032933" cy="6858000"/>
          </a:xfrm>
          <a:prstGeom prst="rect">
            <a:avLst/>
          </a:prstGeom>
          <a:solidFill>
            <a:srgbClr val="F165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261806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9533" y="195793"/>
            <a:ext cx="10515600" cy="617008"/>
          </a:xfrm>
        </p:spPr>
        <p:txBody>
          <a:bodyPr>
            <a:normAutofit fontScale="90000"/>
          </a:bodyPr>
          <a:lstStyle/>
          <a:p>
            <a:r>
              <a:rPr lang="es-ES_tradnl" dirty="0" err="1" smtClean="0"/>
              <a:t>Parsing</a:t>
            </a:r>
            <a:r>
              <a:rPr lang="es-ES_tradnl" dirty="0" smtClean="0"/>
              <a:t> 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4466" y="962025"/>
            <a:ext cx="9812868" cy="1357842"/>
          </a:xfrm>
          <a:solidFill>
            <a:schemeClr val="bg2"/>
          </a:solidFill>
          <a:ln>
            <a:solidFill>
              <a:schemeClr val="bg2">
                <a:lumMod val="25000"/>
              </a:schemeClr>
            </a:solidFill>
          </a:ln>
        </p:spPr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_tradnl" sz="2000" dirty="0" smtClean="0">
                <a:solidFill>
                  <a:srgbClr val="7030A0"/>
                </a:solidFill>
              </a:rPr>
              <a:t>&lt;</a:t>
            </a:r>
            <a:r>
              <a:rPr lang="es-ES_tradnl" sz="2000" dirty="0" err="1" smtClean="0">
                <a:solidFill>
                  <a:srgbClr val="7030A0"/>
                </a:solidFill>
              </a:rPr>
              <a:t>body</a:t>
            </a:r>
            <a:r>
              <a:rPr lang="es-ES_tradnl" sz="2000" dirty="0" smtClean="0">
                <a:solidFill>
                  <a:srgbClr val="7030A0"/>
                </a:solidFill>
              </a:rPr>
              <a:t>&gt;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_tradnl" sz="2000" dirty="0">
                <a:solidFill>
                  <a:srgbClr val="7030A0"/>
                </a:solidFill>
              </a:rPr>
              <a:t> </a:t>
            </a:r>
            <a:r>
              <a:rPr lang="es-ES_tradnl" sz="2000" dirty="0" smtClean="0">
                <a:solidFill>
                  <a:srgbClr val="7030A0"/>
                </a:solidFill>
              </a:rPr>
              <a:t>     &lt;p&gt;</a:t>
            </a:r>
            <a:r>
              <a:rPr lang="es-ES_tradnl" sz="2000" dirty="0" err="1" smtClean="0"/>
              <a:t>Sample</a:t>
            </a:r>
            <a:r>
              <a:rPr lang="es-ES_tradnl" sz="2000" dirty="0" smtClean="0"/>
              <a:t> </a:t>
            </a:r>
            <a:r>
              <a:rPr lang="es-ES_tradnl" sz="2000" dirty="0" err="1" smtClean="0"/>
              <a:t>document</a:t>
            </a:r>
            <a:r>
              <a:rPr lang="es-ES_tradnl" sz="2000" dirty="0" smtClean="0">
                <a:solidFill>
                  <a:srgbClr val="7030A0"/>
                </a:solidFill>
              </a:rPr>
              <a:t>&lt;/p&gt;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_tradnl" sz="2000" dirty="0" smtClean="0"/>
              <a:t>      a </a:t>
            </a:r>
            <a:r>
              <a:rPr lang="es-ES_tradnl" sz="2000" dirty="0" smtClean="0">
                <a:solidFill>
                  <a:srgbClr val="7030A0"/>
                </a:solidFill>
              </a:rPr>
              <a:t>&lt;</a:t>
            </a:r>
            <a:r>
              <a:rPr lang="es-ES_tradnl" sz="2000" dirty="0" err="1" smtClean="0">
                <a:solidFill>
                  <a:srgbClr val="7030A0"/>
                </a:solidFill>
              </a:rPr>
              <a:t>em</a:t>
            </a:r>
            <a:r>
              <a:rPr lang="es-ES_tradnl" sz="2000" dirty="0" smtClean="0">
                <a:solidFill>
                  <a:srgbClr val="7030A0"/>
                </a:solidFill>
              </a:rPr>
              <a:t>&gt;  </a:t>
            </a:r>
            <a:r>
              <a:rPr lang="es-ES_tradnl" sz="2000" dirty="0" smtClean="0"/>
              <a:t>b &lt;</a:t>
            </a:r>
            <a:r>
              <a:rPr lang="es-ES_tradnl" sz="2000" dirty="0" err="1" smtClean="0"/>
              <a:t>address</a:t>
            </a:r>
            <a:r>
              <a:rPr lang="es-ES_tradnl" sz="2000" dirty="0" smtClean="0"/>
              <a:t>&gt; c </a:t>
            </a:r>
            <a:r>
              <a:rPr lang="es-ES_tradnl" sz="2000" dirty="0" smtClean="0">
                <a:solidFill>
                  <a:srgbClr val="7030A0"/>
                </a:solidFill>
              </a:rPr>
              <a:t>&lt;/</a:t>
            </a:r>
            <a:r>
              <a:rPr lang="es-ES_tradnl" sz="2000" dirty="0" err="1" smtClean="0">
                <a:solidFill>
                  <a:srgbClr val="7030A0"/>
                </a:solidFill>
              </a:rPr>
              <a:t>em</a:t>
            </a:r>
            <a:r>
              <a:rPr lang="es-ES_tradnl" sz="2000" dirty="0" smtClean="0">
                <a:solidFill>
                  <a:srgbClr val="7030A0"/>
                </a:solidFill>
              </a:rPr>
              <a:t>&gt; </a:t>
            </a:r>
            <a:r>
              <a:rPr lang="es-ES_tradnl" sz="2000" dirty="0" smtClean="0"/>
              <a:t>d  </a:t>
            </a:r>
            <a:r>
              <a:rPr lang="es-ES_tradnl" sz="2000" dirty="0" smtClean="0">
                <a:solidFill>
                  <a:srgbClr val="7030A0"/>
                </a:solidFill>
              </a:rPr>
              <a:t>&lt;/</a:t>
            </a:r>
            <a:r>
              <a:rPr lang="es-ES_tradnl" sz="2000" dirty="0" err="1" smtClean="0">
                <a:solidFill>
                  <a:srgbClr val="7030A0"/>
                </a:solidFill>
              </a:rPr>
              <a:t>address</a:t>
            </a:r>
            <a:r>
              <a:rPr lang="es-ES_tradnl" sz="2000" dirty="0" smtClean="0">
                <a:solidFill>
                  <a:srgbClr val="7030A0"/>
                </a:solidFill>
              </a:rPr>
              <a:t>&gt; </a:t>
            </a:r>
            <a:r>
              <a:rPr lang="es-ES_tradnl" sz="2000" dirty="0" smtClean="0"/>
              <a:t>b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_tradnl" sz="2000" dirty="0" smtClean="0">
                <a:solidFill>
                  <a:srgbClr val="7030A0"/>
                </a:solidFill>
              </a:rPr>
              <a:t>&lt;/</a:t>
            </a:r>
            <a:r>
              <a:rPr lang="es-ES_tradnl" sz="2000" dirty="0" err="1" smtClean="0">
                <a:solidFill>
                  <a:srgbClr val="7030A0"/>
                </a:solidFill>
              </a:rPr>
              <a:t>body</a:t>
            </a:r>
            <a:r>
              <a:rPr lang="es-ES_tradnl" sz="2000" dirty="0" smtClean="0">
                <a:solidFill>
                  <a:srgbClr val="7030A0"/>
                </a:solidFill>
              </a:rPr>
              <a:t>&gt;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_tradnl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41600" y="2469091"/>
            <a:ext cx="6578600" cy="40894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1159067" y="0"/>
            <a:ext cx="1032933" cy="6858000"/>
          </a:xfrm>
          <a:prstGeom prst="rect">
            <a:avLst/>
          </a:prstGeom>
          <a:solidFill>
            <a:srgbClr val="F165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584887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9533" y="195793"/>
            <a:ext cx="10515600" cy="617008"/>
          </a:xfrm>
        </p:spPr>
        <p:txBody>
          <a:bodyPr>
            <a:normAutofit fontScale="90000"/>
          </a:bodyPr>
          <a:lstStyle/>
          <a:p>
            <a:r>
              <a:rPr lang="es-ES_tradnl" dirty="0" err="1" smtClean="0"/>
              <a:t>Parsing</a:t>
            </a:r>
            <a:r>
              <a:rPr lang="es-ES_tradnl" dirty="0" smtClean="0"/>
              <a:t> 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4466" y="962025"/>
            <a:ext cx="9812868" cy="1357842"/>
          </a:xfrm>
          <a:solidFill>
            <a:schemeClr val="bg2"/>
          </a:solidFill>
          <a:ln>
            <a:solidFill>
              <a:schemeClr val="bg2">
                <a:lumMod val="25000"/>
              </a:schemeClr>
            </a:solidFill>
          </a:ln>
        </p:spPr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_tradnl" sz="2000" dirty="0" smtClean="0">
                <a:solidFill>
                  <a:srgbClr val="7030A0"/>
                </a:solidFill>
              </a:rPr>
              <a:t>&lt;</a:t>
            </a:r>
            <a:r>
              <a:rPr lang="es-ES_tradnl" sz="2000" dirty="0" err="1" smtClean="0">
                <a:solidFill>
                  <a:srgbClr val="7030A0"/>
                </a:solidFill>
              </a:rPr>
              <a:t>body</a:t>
            </a:r>
            <a:r>
              <a:rPr lang="es-ES_tradnl" sz="2000" dirty="0" smtClean="0">
                <a:solidFill>
                  <a:srgbClr val="7030A0"/>
                </a:solidFill>
              </a:rPr>
              <a:t>&gt;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_tradnl" sz="2000" dirty="0">
                <a:solidFill>
                  <a:srgbClr val="7030A0"/>
                </a:solidFill>
              </a:rPr>
              <a:t> </a:t>
            </a:r>
            <a:r>
              <a:rPr lang="es-ES_tradnl" sz="2000" dirty="0" smtClean="0">
                <a:solidFill>
                  <a:srgbClr val="7030A0"/>
                </a:solidFill>
              </a:rPr>
              <a:t>     &lt;p&gt;</a:t>
            </a:r>
            <a:r>
              <a:rPr lang="es-ES_tradnl" sz="2000" dirty="0" err="1" smtClean="0"/>
              <a:t>Sample</a:t>
            </a:r>
            <a:r>
              <a:rPr lang="es-ES_tradnl" sz="2000" dirty="0" smtClean="0"/>
              <a:t> </a:t>
            </a:r>
            <a:r>
              <a:rPr lang="es-ES_tradnl" sz="2000" dirty="0" err="1" smtClean="0"/>
              <a:t>document</a:t>
            </a:r>
            <a:r>
              <a:rPr lang="es-ES_tradnl" sz="2000" dirty="0" smtClean="0">
                <a:solidFill>
                  <a:srgbClr val="7030A0"/>
                </a:solidFill>
              </a:rPr>
              <a:t>&lt;/p&gt;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_tradnl" sz="2000" dirty="0" smtClean="0"/>
              <a:t>      a </a:t>
            </a:r>
            <a:r>
              <a:rPr lang="es-ES_tradnl" sz="2000" dirty="0" smtClean="0">
                <a:solidFill>
                  <a:srgbClr val="7030A0"/>
                </a:solidFill>
              </a:rPr>
              <a:t>&lt;</a:t>
            </a:r>
            <a:r>
              <a:rPr lang="es-ES_tradnl" sz="2000" dirty="0" err="1" smtClean="0">
                <a:solidFill>
                  <a:srgbClr val="7030A0"/>
                </a:solidFill>
              </a:rPr>
              <a:t>em</a:t>
            </a:r>
            <a:r>
              <a:rPr lang="es-ES_tradnl" sz="2000" dirty="0" smtClean="0">
                <a:solidFill>
                  <a:srgbClr val="7030A0"/>
                </a:solidFill>
              </a:rPr>
              <a:t>&gt;  </a:t>
            </a:r>
            <a:r>
              <a:rPr lang="es-ES_tradnl" sz="2000" dirty="0" smtClean="0"/>
              <a:t>b &lt;</a:t>
            </a:r>
            <a:r>
              <a:rPr lang="es-ES_tradnl" sz="2000" dirty="0" err="1" smtClean="0"/>
              <a:t>address</a:t>
            </a:r>
            <a:r>
              <a:rPr lang="es-ES_tradnl" sz="2000" dirty="0" smtClean="0"/>
              <a:t>&gt; c </a:t>
            </a:r>
            <a:r>
              <a:rPr lang="es-ES_tradnl" sz="2000" dirty="0" smtClean="0">
                <a:solidFill>
                  <a:srgbClr val="7030A0"/>
                </a:solidFill>
              </a:rPr>
              <a:t>&lt;/</a:t>
            </a:r>
            <a:r>
              <a:rPr lang="es-ES_tradnl" sz="2000" dirty="0" err="1" smtClean="0">
                <a:solidFill>
                  <a:srgbClr val="7030A0"/>
                </a:solidFill>
              </a:rPr>
              <a:t>em</a:t>
            </a:r>
            <a:r>
              <a:rPr lang="es-ES_tradnl" sz="2000" dirty="0" smtClean="0">
                <a:solidFill>
                  <a:srgbClr val="7030A0"/>
                </a:solidFill>
              </a:rPr>
              <a:t>&gt; </a:t>
            </a:r>
            <a:r>
              <a:rPr lang="es-ES_tradnl" sz="2000" dirty="0" smtClean="0"/>
              <a:t>d  </a:t>
            </a:r>
            <a:r>
              <a:rPr lang="es-ES_tradnl" sz="2000" dirty="0" smtClean="0">
                <a:solidFill>
                  <a:srgbClr val="7030A0"/>
                </a:solidFill>
              </a:rPr>
              <a:t>&lt;/</a:t>
            </a:r>
            <a:r>
              <a:rPr lang="es-ES_tradnl" sz="2000" dirty="0" err="1" smtClean="0">
                <a:solidFill>
                  <a:srgbClr val="7030A0"/>
                </a:solidFill>
              </a:rPr>
              <a:t>address</a:t>
            </a:r>
            <a:r>
              <a:rPr lang="es-ES_tradnl" sz="2000" dirty="0" smtClean="0">
                <a:solidFill>
                  <a:srgbClr val="7030A0"/>
                </a:solidFill>
              </a:rPr>
              <a:t>&gt; </a:t>
            </a:r>
            <a:r>
              <a:rPr lang="es-ES_tradnl" sz="2000" dirty="0" smtClean="0"/>
              <a:t>b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_tradnl" sz="2000" dirty="0" smtClean="0">
                <a:solidFill>
                  <a:srgbClr val="7030A0"/>
                </a:solidFill>
              </a:rPr>
              <a:t>&lt;/</a:t>
            </a:r>
            <a:r>
              <a:rPr lang="es-ES_tradnl" sz="2000" dirty="0" err="1" smtClean="0">
                <a:solidFill>
                  <a:srgbClr val="7030A0"/>
                </a:solidFill>
              </a:rPr>
              <a:t>body</a:t>
            </a:r>
            <a:r>
              <a:rPr lang="es-ES_tradnl" sz="2000" dirty="0" smtClean="0">
                <a:solidFill>
                  <a:srgbClr val="7030A0"/>
                </a:solidFill>
              </a:rPr>
              <a:t>&gt;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_tradnl" sz="2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07734" y="2469091"/>
            <a:ext cx="6896100" cy="41021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1159067" y="0"/>
            <a:ext cx="1032933" cy="6858000"/>
          </a:xfrm>
          <a:prstGeom prst="rect">
            <a:avLst/>
          </a:prstGeom>
          <a:solidFill>
            <a:srgbClr val="F165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982737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err="1" smtClean="0"/>
              <a:t>Semantic</a:t>
            </a:r>
            <a:r>
              <a:rPr lang="es-ES_tradnl" dirty="0" smtClean="0"/>
              <a:t> </a:t>
            </a:r>
            <a:r>
              <a:rPr lang="es-ES_tradnl" dirty="0" err="1" smtClean="0"/>
              <a:t>Tags</a:t>
            </a:r>
            <a:endParaRPr lang="es-ES_tradnl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2350" y="1690688"/>
            <a:ext cx="7607300" cy="47879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1159067" y="0"/>
            <a:ext cx="1032933" cy="6858000"/>
          </a:xfrm>
          <a:prstGeom prst="rect">
            <a:avLst/>
          </a:prstGeom>
          <a:solidFill>
            <a:srgbClr val="F165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07875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1159067" y="0"/>
            <a:ext cx="1032933" cy="6858000"/>
          </a:xfrm>
          <a:prstGeom prst="rect">
            <a:avLst/>
          </a:prstGeom>
          <a:solidFill>
            <a:srgbClr val="168D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27200" y="365125"/>
            <a:ext cx="9626600" cy="1325563"/>
          </a:xfrm>
        </p:spPr>
        <p:txBody>
          <a:bodyPr/>
          <a:lstStyle/>
          <a:p>
            <a:r>
              <a:rPr lang="es-ES_tradnl" dirty="0" smtClean="0"/>
              <a:t>Mejoras en CSS3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3371" y="2109258"/>
            <a:ext cx="6172200" cy="4351338"/>
          </a:xfrm>
        </p:spPr>
        <p:txBody>
          <a:bodyPr>
            <a:normAutofit fontScale="92500" lnSpcReduction="20000"/>
          </a:bodyPr>
          <a:lstStyle/>
          <a:p>
            <a:r>
              <a:rPr lang="en-US" sz="3200" dirty="0">
                <a:solidFill>
                  <a:schemeClr val="bg2">
                    <a:lumMod val="50000"/>
                  </a:schemeClr>
                </a:solidFill>
              </a:rPr>
              <a:t>Rounded corners,</a:t>
            </a:r>
          </a:p>
          <a:p>
            <a:r>
              <a:rPr lang="en-US" sz="3200" dirty="0">
                <a:solidFill>
                  <a:schemeClr val="bg2">
                    <a:lumMod val="50000"/>
                  </a:schemeClr>
                </a:solidFill>
              </a:rPr>
              <a:t>Background image improvements,</a:t>
            </a:r>
          </a:p>
          <a:p>
            <a:r>
              <a:rPr lang="en-US" sz="3200" dirty="0">
                <a:solidFill>
                  <a:schemeClr val="bg2">
                    <a:lumMod val="50000"/>
                  </a:schemeClr>
                </a:solidFill>
              </a:rPr>
              <a:t>Use of alpha in color values,</a:t>
            </a:r>
          </a:p>
          <a:p>
            <a:r>
              <a:rPr lang="en-US" sz="3200" dirty="0">
                <a:solidFill>
                  <a:schemeClr val="bg2">
                    <a:lumMod val="50000"/>
                  </a:schemeClr>
                </a:solidFill>
              </a:rPr>
              <a:t>Text effects, text-shadow, ellipsis, clip,</a:t>
            </a:r>
          </a:p>
          <a:p>
            <a:r>
              <a:rPr lang="en-US" sz="3200" dirty="0">
                <a:solidFill>
                  <a:schemeClr val="bg2">
                    <a:lumMod val="50000"/>
                  </a:schemeClr>
                </a:solidFill>
              </a:rPr>
              <a:t>Attribute matching,</a:t>
            </a:r>
          </a:p>
          <a:p>
            <a:r>
              <a:rPr lang="en-US" sz="3200" dirty="0">
                <a:solidFill>
                  <a:schemeClr val="bg2">
                    <a:lumMod val="50000"/>
                  </a:schemeClr>
                </a:solidFill>
              </a:rPr>
              <a:t>Web fonts, font-face definitions</a:t>
            </a:r>
            <a:r>
              <a:rPr lang="en-US" sz="3200" dirty="0" smtClean="0">
                <a:solidFill>
                  <a:schemeClr val="bg2">
                    <a:lumMod val="50000"/>
                  </a:schemeClr>
                </a:solidFill>
              </a:rPr>
              <a:t>,</a:t>
            </a:r>
            <a:endParaRPr lang="en-US" sz="32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1939" y="155839"/>
            <a:ext cx="1232521" cy="1744133"/>
          </a:xfrm>
          <a:prstGeom prst="rect">
            <a:avLst/>
          </a:prstGeom>
        </p:spPr>
      </p:pic>
      <p:pic>
        <p:nvPicPr>
          <p:cNvPr id="6148" name="Picture 4" descr="https://metinsaylan.com/wp-content/uploads/2012/08/css3-multiple-background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68311" y="359852"/>
            <a:ext cx="4475976" cy="2129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https://metinsaylan.com/wp-content/uploads/2012/08/rgba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24638" y="2698486"/>
            <a:ext cx="1238250" cy="123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https://metinsaylan.com/wp-content/uploads/2012/08/css3-text-shadows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34299" y="2698486"/>
            <a:ext cx="3709988" cy="1953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https://metinsaylan.com/wp-content/uploads/2012/08/css3-custom-web-fonts.jpg"/>
          <p:cNvPicPr>
            <a:picLocks noChangeAspect="1" noChangeArrowheads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739467" y="4809597"/>
            <a:ext cx="4813300" cy="1896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0556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25"/>
          <p:cNvSpPr>
            <a:spLocks noGrp="1"/>
          </p:cNvSpPr>
          <p:nvPr>
            <p:ph type="ctrTitle"/>
          </p:nvPr>
        </p:nvSpPr>
        <p:spPr>
          <a:xfrm>
            <a:off x="1" y="555729"/>
            <a:ext cx="12192000" cy="892071"/>
          </a:xfrm>
        </p:spPr>
        <p:txBody>
          <a:bodyPr anchor="t"/>
          <a:lstStyle/>
          <a:p>
            <a:pPr algn="ctr"/>
            <a:r>
              <a:rPr lang="en-US" sz="6000" dirty="0" smtClean="0">
                <a:solidFill>
                  <a:schemeClr val="bg2">
                    <a:lumMod val="50000"/>
                  </a:schemeClr>
                </a:solidFill>
                <a:latin typeface="DIN Alternate" charset="0"/>
                <a:ea typeface="DIN Alternate" charset="0"/>
                <a:cs typeface="DIN Alternate" charset="0"/>
              </a:rPr>
              <a:t>Como </a:t>
            </a:r>
            <a:r>
              <a:rPr lang="en-US" sz="6000" dirty="0" err="1" smtClean="0">
                <a:solidFill>
                  <a:schemeClr val="bg2">
                    <a:lumMod val="50000"/>
                  </a:schemeClr>
                </a:solidFill>
                <a:latin typeface="DIN Alternate" charset="0"/>
                <a:ea typeface="DIN Alternate" charset="0"/>
                <a:cs typeface="DIN Alternate" charset="0"/>
              </a:rPr>
              <a:t>funciona</a:t>
            </a:r>
            <a:r>
              <a:rPr lang="en-US" sz="6000" dirty="0" smtClean="0">
                <a:solidFill>
                  <a:schemeClr val="bg2">
                    <a:lumMod val="50000"/>
                  </a:schemeClr>
                </a:solidFill>
                <a:latin typeface="DIN Alternate" charset="0"/>
                <a:ea typeface="DIN Alternate" charset="0"/>
                <a:cs typeface="DIN Alternate" charset="0"/>
              </a:rPr>
              <a:t> CSS ?</a:t>
            </a:r>
            <a:endParaRPr lang="en-US" sz="6000" dirty="0">
              <a:solidFill>
                <a:schemeClr val="bg2">
                  <a:lumMod val="50000"/>
                </a:schemeClr>
              </a:solidFill>
              <a:latin typeface="DIN Alternate" charset="0"/>
              <a:ea typeface="DIN Alternate" charset="0"/>
              <a:cs typeface="DIN Alternate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00107" y="2003529"/>
            <a:ext cx="10658959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s-ES_tradnl" sz="3200" dirty="0" smtClean="0">
                <a:solidFill>
                  <a:schemeClr val="bg2">
                    <a:lumMod val="50000"/>
                  </a:schemeClr>
                </a:solidFill>
                <a:latin typeface="DIN Alternate" charset="0"/>
                <a:ea typeface="DIN Alternate" charset="0"/>
                <a:cs typeface="DIN Alternate" charset="0"/>
              </a:rPr>
              <a:t>CSS </a:t>
            </a:r>
            <a:r>
              <a:rPr lang="es-ES_tradnl" sz="3200" dirty="0" err="1" smtClean="0">
                <a:solidFill>
                  <a:schemeClr val="bg2">
                    <a:lumMod val="50000"/>
                  </a:schemeClr>
                </a:solidFill>
                <a:latin typeface="DIN Alternate" charset="0"/>
                <a:ea typeface="DIN Alternate" charset="0"/>
                <a:cs typeface="DIN Alternate" charset="0"/>
              </a:rPr>
              <a:t>pairs</a:t>
            </a:r>
            <a:r>
              <a:rPr lang="es-ES_tradnl" sz="3200" dirty="0" smtClean="0">
                <a:solidFill>
                  <a:schemeClr val="bg2">
                    <a:lumMod val="50000"/>
                  </a:schemeClr>
                </a:solidFill>
                <a:latin typeface="DIN Alternate" charset="0"/>
                <a:ea typeface="DIN Alternate" charset="0"/>
                <a:cs typeface="DIN Alternate" charset="0"/>
              </a:rPr>
              <a:t> HTML con atributos de estilo</a:t>
            </a:r>
          </a:p>
          <a:p>
            <a:pPr marL="457200" indent="-457200">
              <a:buFont typeface="Arial" charset="0"/>
              <a:buChar char="•"/>
            </a:pPr>
            <a:r>
              <a:rPr lang="es-ES_tradnl" sz="3200" dirty="0" err="1" smtClean="0">
                <a:solidFill>
                  <a:schemeClr val="bg2">
                    <a:lumMod val="50000"/>
                  </a:schemeClr>
                </a:solidFill>
                <a:latin typeface="DIN Alternate" charset="0"/>
                <a:ea typeface="DIN Alternate" charset="0"/>
                <a:cs typeface="DIN Alternate" charset="0"/>
              </a:rPr>
              <a:t>Cascading</a:t>
            </a:r>
            <a:r>
              <a:rPr lang="es-ES_tradnl" sz="3200" dirty="0" smtClean="0">
                <a:solidFill>
                  <a:schemeClr val="bg2">
                    <a:lumMod val="50000"/>
                  </a:schemeClr>
                </a:solidFill>
                <a:latin typeface="DIN Alternate" charset="0"/>
                <a:ea typeface="DIN Alternate" charset="0"/>
                <a:cs typeface="DIN Alternate" charset="0"/>
              </a:rPr>
              <a:t> Style </a:t>
            </a:r>
            <a:r>
              <a:rPr lang="es-ES_tradnl" sz="3200" dirty="0" err="1" smtClean="0">
                <a:solidFill>
                  <a:schemeClr val="bg2">
                    <a:lumMod val="50000"/>
                  </a:schemeClr>
                </a:solidFill>
                <a:latin typeface="DIN Alternate" charset="0"/>
                <a:ea typeface="DIN Alternate" charset="0"/>
                <a:cs typeface="DIN Alternate" charset="0"/>
              </a:rPr>
              <a:t>Sheet</a:t>
            </a:r>
            <a:endParaRPr lang="es-ES_tradnl" sz="3200" dirty="0" smtClean="0">
              <a:solidFill>
                <a:schemeClr val="bg2">
                  <a:lumMod val="50000"/>
                </a:schemeClr>
              </a:solidFill>
              <a:latin typeface="DIN Alternate" charset="0"/>
              <a:ea typeface="DIN Alternate" charset="0"/>
              <a:cs typeface="DIN Alternate" charset="0"/>
            </a:endParaRPr>
          </a:p>
          <a:p>
            <a:pPr marL="914400" lvl="1" indent="-457200">
              <a:buFont typeface="Arial" charset="0"/>
              <a:buChar char="•"/>
            </a:pPr>
            <a:r>
              <a:rPr lang="es-ES_tradnl" sz="3200" dirty="0" err="1" smtClean="0">
                <a:solidFill>
                  <a:schemeClr val="bg2">
                    <a:lumMod val="50000"/>
                  </a:schemeClr>
                </a:solidFill>
                <a:latin typeface="DIN Alternate" charset="0"/>
                <a:ea typeface="DIN Alternate" charset="0"/>
                <a:cs typeface="DIN Alternate" charset="0"/>
              </a:rPr>
              <a:t>Cascading</a:t>
            </a:r>
            <a:r>
              <a:rPr lang="es-ES_tradnl" sz="3200" dirty="0" smtClean="0">
                <a:solidFill>
                  <a:schemeClr val="bg2">
                    <a:lumMod val="50000"/>
                  </a:schemeClr>
                </a:solidFill>
                <a:latin typeface="DIN Alternate" charset="0"/>
                <a:ea typeface="DIN Alternate" charset="0"/>
                <a:cs typeface="DIN Alternate" charset="0"/>
              </a:rPr>
              <a:t>  - Como el browser interpreta los estilos y los aplica</a:t>
            </a:r>
          </a:p>
          <a:p>
            <a:pPr marL="914400" lvl="1" indent="-457200">
              <a:buFont typeface="Arial" charset="0"/>
              <a:buChar char="•"/>
            </a:pPr>
            <a:r>
              <a:rPr lang="es-ES_tradnl" sz="3200" dirty="0" smtClean="0">
                <a:solidFill>
                  <a:schemeClr val="bg2">
                    <a:lumMod val="50000"/>
                  </a:schemeClr>
                </a:solidFill>
                <a:latin typeface="DIN Alternate" charset="0"/>
                <a:ea typeface="DIN Alternate" charset="0"/>
                <a:cs typeface="DIN Alternate" charset="0"/>
              </a:rPr>
              <a:t>Style – Atributos de estilo que el HTML puede aplicar </a:t>
            </a:r>
          </a:p>
          <a:p>
            <a:pPr marL="914400" lvl="1" indent="-457200">
              <a:buFont typeface="Arial" charset="0"/>
              <a:buChar char="•"/>
            </a:pPr>
            <a:r>
              <a:rPr lang="es-ES_tradnl" sz="3200" dirty="0" err="1" smtClean="0">
                <a:solidFill>
                  <a:schemeClr val="bg2">
                    <a:lumMod val="50000"/>
                  </a:schemeClr>
                </a:solidFill>
                <a:latin typeface="DIN Alternate" charset="0"/>
                <a:ea typeface="DIN Alternate" charset="0"/>
                <a:cs typeface="DIN Alternate" charset="0"/>
              </a:rPr>
              <a:t>Sheet</a:t>
            </a:r>
            <a:r>
              <a:rPr lang="es-ES_tradnl" sz="3200" dirty="0" smtClean="0">
                <a:solidFill>
                  <a:schemeClr val="bg2">
                    <a:lumMod val="50000"/>
                  </a:schemeClr>
                </a:solidFill>
                <a:latin typeface="DIN Alternate" charset="0"/>
                <a:ea typeface="DIN Alternate" charset="0"/>
                <a:cs typeface="DIN Alternate" charset="0"/>
              </a:rPr>
              <a:t> – Es un archivo (</a:t>
            </a:r>
            <a:r>
              <a:rPr lang="es-ES_tradnl" sz="3200" dirty="0" err="1" smtClean="0">
                <a:solidFill>
                  <a:schemeClr val="bg2">
                    <a:lumMod val="50000"/>
                  </a:schemeClr>
                </a:solidFill>
                <a:latin typeface="DIN Alternate" charset="0"/>
                <a:ea typeface="DIN Alternate" charset="0"/>
                <a:cs typeface="DIN Alternate" charset="0"/>
              </a:rPr>
              <a:t>sheet</a:t>
            </a:r>
            <a:r>
              <a:rPr lang="es-ES_tradnl" sz="3200" dirty="0" smtClean="0">
                <a:solidFill>
                  <a:schemeClr val="bg2">
                    <a:lumMod val="50000"/>
                  </a:schemeClr>
                </a:solidFill>
                <a:latin typeface="DIN Alternate" charset="0"/>
                <a:ea typeface="DIN Alternate" charset="0"/>
                <a:cs typeface="DIN Alternate" charset="0"/>
              </a:rPr>
              <a:t>)</a:t>
            </a:r>
          </a:p>
          <a:p>
            <a:pPr marL="457200" indent="-457200">
              <a:buFont typeface="Arial" charset="0"/>
              <a:buChar char="•"/>
            </a:pPr>
            <a:r>
              <a:rPr lang="es-ES_tradnl" sz="3200" dirty="0" smtClean="0">
                <a:solidFill>
                  <a:schemeClr val="bg2">
                    <a:lumMod val="50000"/>
                  </a:schemeClr>
                </a:solidFill>
                <a:latin typeface="DIN Alternate" charset="0"/>
                <a:ea typeface="DIN Alternate" charset="0"/>
                <a:cs typeface="DIN Alternate" charset="0"/>
              </a:rPr>
              <a:t>Los navegadores implementan su propia hoja de estilos</a:t>
            </a:r>
          </a:p>
        </p:txBody>
      </p:sp>
      <p:sp>
        <p:nvSpPr>
          <p:cNvPr id="4" name="Rectangle 3"/>
          <p:cNvSpPr/>
          <p:nvPr/>
        </p:nvSpPr>
        <p:spPr>
          <a:xfrm>
            <a:off x="11159067" y="0"/>
            <a:ext cx="1032933" cy="6858000"/>
          </a:xfrm>
          <a:prstGeom prst="rect">
            <a:avLst/>
          </a:prstGeom>
          <a:solidFill>
            <a:srgbClr val="168D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243218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25"/>
          <p:cNvSpPr>
            <a:spLocks noGrp="1"/>
          </p:cNvSpPr>
          <p:nvPr>
            <p:ph type="ctrTitle"/>
          </p:nvPr>
        </p:nvSpPr>
        <p:spPr>
          <a:xfrm>
            <a:off x="1" y="555729"/>
            <a:ext cx="12192000" cy="892071"/>
          </a:xfrm>
        </p:spPr>
        <p:txBody>
          <a:bodyPr anchor="t"/>
          <a:lstStyle/>
          <a:p>
            <a:pPr algn="ctr"/>
            <a:r>
              <a:rPr lang="en-US" sz="6000" dirty="0" smtClean="0">
                <a:solidFill>
                  <a:schemeClr val="bg2">
                    <a:lumMod val="50000"/>
                  </a:schemeClr>
                </a:solidFill>
                <a:latin typeface="DIN Alternate" charset="0"/>
                <a:ea typeface="DIN Alternate" charset="0"/>
                <a:cs typeface="DIN Alternate" charset="0"/>
              </a:rPr>
              <a:t>How Does CSS Work?</a:t>
            </a:r>
            <a:endParaRPr lang="en-US" sz="6000" dirty="0">
              <a:solidFill>
                <a:schemeClr val="bg2">
                  <a:lumMod val="50000"/>
                </a:schemeClr>
              </a:solidFill>
              <a:latin typeface="DIN Alternate" charset="0"/>
              <a:ea typeface="DIN Alternate" charset="0"/>
              <a:cs typeface="DIN Alternate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25631" y="1447800"/>
            <a:ext cx="5811101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2">
                    <a:lumMod val="50000"/>
                  </a:schemeClr>
                </a:solidFill>
                <a:latin typeface="Fira Code" charset="0"/>
                <a:ea typeface="Fira Code" charset="0"/>
                <a:cs typeface="Fira Code" charset="0"/>
              </a:rPr>
              <a:t>Cascade: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Fira Code" charset="0"/>
                <a:ea typeface="Fira Code" charset="0"/>
                <a:cs typeface="Fira Code" charset="0"/>
              </a:rPr>
              <a:t> </a:t>
            </a:r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  <a:latin typeface="Fira Code" charset="0"/>
                <a:ea typeface="Fira Code" charset="0"/>
                <a:cs typeface="Fira Code" charset="0"/>
              </a:rPr>
              <a:t>Dados dos </a:t>
            </a:r>
            <a:r>
              <a:rPr lang="en-US" sz="2000" dirty="0" err="1" smtClean="0">
                <a:solidFill>
                  <a:schemeClr val="bg2">
                    <a:lumMod val="50000"/>
                  </a:schemeClr>
                </a:solidFill>
                <a:latin typeface="Fira Code" charset="0"/>
                <a:ea typeface="Fira Code" charset="0"/>
                <a:cs typeface="Fira Code" charset="0"/>
              </a:rPr>
              <a:t>atributos</a:t>
            </a:r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  <a:latin typeface="Fira Code" charset="0"/>
                <a:ea typeface="Fira Code" charset="0"/>
                <a:cs typeface="Fira Code" charset="0"/>
              </a:rPr>
              <a:t>, el ultimo “</a:t>
            </a:r>
            <a:r>
              <a:rPr lang="en-US" sz="2000" dirty="0" err="1" smtClean="0">
                <a:solidFill>
                  <a:schemeClr val="bg2">
                    <a:lumMod val="50000"/>
                  </a:schemeClr>
                </a:solidFill>
                <a:latin typeface="Fira Code" charset="0"/>
                <a:ea typeface="Fira Code" charset="0"/>
                <a:cs typeface="Fira Code" charset="0"/>
              </a:rPr>
              <a:t>gana</a:t>
            </a:r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  <a:latin typeface="Fira Code" charset="0"/>
                <a:ea typeface="Fira Code" charset="0"/>
                <a:cs typeface="Fira Code" charset="0"/>
              </a:rPr>
              <a:t>”</a:t>
            </a:r>
          </a:p>
          <a:p>
            <a:endParaRPr lang="en-US" sz="2000" dirty="0">
              <a:solidFill>
                <a:schemeClr val="bg2">
                  <a:lumMod val="50000"/>
                </a:schemeClr>
              </a:solidFill>
              <a:latin typeface="Fira Code" charset="0"/>
              <a:ea typeface="Fira Code" charset="0"/>
              <a:cs typeface="Fira Code" charset="0"/>
            </a:endParaRPr>
          </a:p>
          <a:p>
            <a:endParaRPr lang="nl-NL" sz="2000" dirty="0" smtClean="0">
              <a:solidFill>
                <a:schemeClr val="bg2">
                  <a:lumMod val="50000"/>
                </a:schemeClr>
              </a:solidFill>
              <a:latin typeface="Fira Code" charset="0"/>
              <a:ea typeface="Fira Code" charset="0"/>
              <a:cs typeface="Fira Code" charset="0"/>
            </a:endParaRPr>
          </a:p>
          <a:p>
            <a:endParaRPr lang="nl-NL" sz="2000" dirty="0">
              <a:solidFill>
                <a:schemeClr val="bg2">
                  <a:lumMod val="50000"/>
                </a:schemeClr>
              </a:solidFill>
              <a:latin typeface="Fira Code" charset="0"/>
              <a:ea typeface="Fira Code" charset="0"/>
              <a:cs typeface="Fira Code" charset="0"/>
            </a:endParaRPr>
          </a:p>
          <a:p>
            <a:endParaRPr lang="nl-NL" sz="2000" dirty="0" smtClean="0">
              <a:solidFill>
                <a:schemeClr val="bg2">
                  <a:lumMod val="50000"/>
                </a:schemeClr>
              </a:solidFill>
              <a:latin typeface="Fira Code" charset="0"/>
              <a:ea typeface="Fira Code" charset="0"/>
              <a:cs typeface="Fira Code" charset="0"/>
            </a:endParaRPr>
          </a:p>
          <a:p>
            <a:endParaRPr lang="nl-NL" sz="2000" dirty="0" smtClean="0">
              <a:solidFill>
                <a:schemeClr val="bg2">
                  <a:lumMod val="50000"/>
                </a:schemeClr>
              </a:solidFill>
              <a:latin typeface="Fira Code" charset="0"/>
              <a:ea typeface="Fira Code" charset="0"/>
              <a:cs typeface="Fira Code" charset="0"/>
            </a:endParaRPr>
          </a:p>
          <a:p>
            <a:endParaRPr lang="nl-NL" sz="2000" dirty="0">
              <a:solidFill>
                <a:schemeClr val="bg2">
                  <a:lumMod val="50000"/>
                </a:schemeClr>
              </a:solidFill>
              <a:latin typeface="Fira Code" charset="0"/>
              <a:ea typeface="Fira Code" charset="0"/>
              <a:cs typeface="Fira Code" charset="0"/>
            </a:endParaRPr>
          </a:p>
          <a:p>
            <a:endParaRPr lang="nl-NL" sz="2000" dirty="0" smtClean="0">
              <a:solidFill>
                <a:schemeClr val="bg2">
                  <a:lumMod val="50000"/>
                </a:schemeClr>
              </a:solidFill>
              <a:latin typeface="Fira Code" charset="0"/>
              <a:ea typeface="Fira Code" charset="0"/>
              <a:cs typeface="Fira Code" charset="0"/>
            </a:endParaRPr>
          </a:p>
          <a:p>
            <a:endParaRPr lang="nl-NL" sz="2000" dirty="0">
              <a:solidFill>
                <a:schemeClr val="bg2">
                  <a:lumMod val="50000"/>
                </a:schemeClr>
              </a:solidFill>
              <a:latin typeface="Fira Code" charset="0"/>
              <a:ea typeface="Fira Code" charset="0"/>
              <a:cs typeface="Fira Code" charset="0"/>
            </a:endParaRPr>
          </a:p>
          <a:p>
            <a:endParaRPr lang="nl-NL" sz="2000" dirty="0">
              <a:solidFill>
                <a:schemeClr val="bg2">
                  <a:lumMod val="50000"/>
                </a:schemeClr>
              </a:solidFill>
              <a:latin typeface="Fira Code" charset="0"/>
              <a:ea typeface="Fira Code" charset="0"/>
              <a:cs typeface="Fira Code" charset="0"/>
            </a:endParaRPr>
          </a:p>
          <a:p>
            <a:r>
              <a:rPr lang="nl-NL" sz="2000" dirty="0" smtClean="0">
                <a:solidFill>
                  <a:schemeClr val="bg2">
                    <a:lumMod val="50000"/>
                  </a:schemeClr>
                </a:solidFill>
                <a:latin typeface="Fira Code" charset="0"/>
                <a:ea typeface="Fira Code" charset="0"/>
                <a:cs typeface="Fira Code" charset="0"/>
              </a:rPr>
              <a:t>Los </a:t>
            </a:r>
            <a:r>
              <a:rPr lang="nl-NL" sz="2000" dirty="0" err="1" smtClean="0">
                <a:solidFill>
                  <a:schemeClr val="bg2">
                    <a:lumMod val="50000"/>
                  </a:schemeClr>
                </a:solidFill>
                <a:latin typeface="Fira Code" charset="0"/>
                <a:ea typeface="Fira Code" charset="0"/>
                <a:cs typeface="Fira Code" charset="0"/>
              </a:rPr>
              <a:t>elementos</a:t>
            </a:r>
            <a:r>
              <a:rPr lang="nl-NL" sz="2000" dirty="0" smtClean="0">
                <a:solidFill>
                  <a:schemeClr val="bg2">
                    <a:lumMod val="50000"/>
                  </a:schemeClr>
                </a:solidFill>
                <a:latin typeface="Fira Code" charset="0"/>
                <a:ea typeface="Fira Code" charset="0"/>
                <a:cs typeface="Fira Code" charset="0"/>
              </a:rPr>
              <a:t> &lt;h1&gt; </a:t>
            </a:r>
            <a:r>
              <a:rPr lang="nl-NL" sz="2000" dirty="0" err="1" smtClean="0">
                <a:solidFill>
                  <a:schemeClr val="bg2">
                    <a:lumMod val="50000"/>
                  </a:schemeClr>
                </a:solidFill>
                <a:latin typeface="Fira Code" charset="0"/>
                <a:ea typeface="Fira Code" charset="0"/>
                <a:cs typeface="Fira Code" charset="0"/>
              </a:rPr>
              <a:t>seran</a:t>
            </a:r>
            <a:r>
              <a:rPr lang="nl-NL" sz="2000" dirty="0" smtClean="0">
                <a:solidFill>
                  <a:schemeClr val="bg2">
                    <a:lumMod val="50000"/>
                  </a:schemeClr>
                </a:solidFill>
                <a:latin typeface="Fira Code" charset="0"/>
                <a:ea typeface="Fira Code" charset="0"/>
                <a:cs typeface="Fira Code" charset="0"/>
              </a:rPr>
              <a:t> </a:t>
            </a:r>
            <a:r>
              <a:rPr lang="nl-NL" sz="2000" dirty="0" err="1" smtClean="0">
                <a:solidFill>
                  <a:schemeClr val="bg2">
                    <a:lumMod val="50000"/>
                  </a:schemeClr>
                </a:solidFill>
                <a:latin typeface="Fira Code" charset="0"/>
                <a:ea typeface="Fira Code" charset="0"/>
                <a:cs typeface="Fira Code" charset="0"/>
              </a:rPr>
              <a:t>coloreados</a:t>
            </a:r>
            <a:r>
              <a:rPr lang="nl-NL" sz="2000" dirty="0" smtClean="0">
                <a:solidFill>
                  <a:schemeClr val="bg2">
                    <a:lumMod val="50000"/>
                  </a:schemeClr>
                </a:solidFill>
                <a:latin typeface="Fira Code" charset="0"/>
                <a:ea typeface="Fira Code" charset="0"/>
                <a:cs typeface="Fira Code" charset="0"/>
              </a:rPr>
              <a:t> en </a:t>
            </a:r>
            <a:r>
              <a:rPr lang="nl-NL" sz="2000" dirty="0" err="1" smtClean="0">
                <a:solidFill>
                  <a:schemeClr val="bg2">
                    <a:lumMod val="50000"/>
                  </a:schemeClr>
                </a:solidFill>
                <a:latin typeface="Fira Code" charset="0"/>
                <a:ea typeface="Fira Code" charset="0"/>
                <a:cs typeface="Fira Code" charset="0"/>
              </a:rPr>
              <a:t>verde</a:t>
            </a:r>
            <a:r>
              <a:rPr lang="nl-NL" sz="2000" dirty="0" smtClean="0">
                <a:solidFill>
                  <a:schemeClr val="bg2">
                    <a:lumMod val="50000"/>
                  </a:schemeClr>
                </a:solidFill>
                <a:latin typeface="Fira Code" charset="0"/>
                <a:ea typeface="Fira Code" charset="0"/>
                <a:cs typeface="Fira Code" charset="0"/>
              </a:rPr>
              <a:t>.</a:t>
            </a:r>
            <a:endParaRPr lang="en-US" sz="2000" dirty="0" smtClean="0">
              <a:solidFill>
                <a:schemeClr val="bg2">
                  <a:lumMod val="50000"/>
                </a:schemeClr>
              </a:solidFill>
              <a:latin typeface="Fira Code" charset="0"/>
              <a:ea typeface="Fira Code" charset="0"/>
              <a:cs typeface="Fira Code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4200" y="2646634"/>
            <a:ext cx="2631966" cy="249024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72928" y="2806660"/>
            <a:ext cx="2703058" cy="208625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1159067" y="0"/>
            <a:ext cx="1032933" cy="6858000"/>
          </a:xfrm>
          <a:prstGeom prst="rect">
            <a:avLst/>
          </a:prstGeom>
          <a:solidFill>
            <a:srgbClr val="168D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5" name="TextBox 4"/>
          <p:cNvSpPr txBox="1"/>
          <p:nvPr/>
        </p:nvSpPr>
        <p:spPr>
          <a:xfrm>
            <a:off x="6078550" y="1447800"/>
            <a:ext cx="4482525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2">
                    <a:lumMod val="50000"/>
                  </a:schemeClr>
                </a:solidFill>
                <a:latin typeface="Fira Code" charset="0"/>
                <a:ea typeface="Fira Code" charset="0"/>
                <a:cs typeface="Fira Code" charset="0"/>
              </a:rPr>
              <a:t>Specificity: </a:t>
            </a:r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  <a:latin typeface="Fira Code" charset="0"/>
                <a:ea typeface="Fira Code" charset="0"/>
                <a:cs typeface="Fira Code" charset="0"/>
              </a:rPr>
              <a:t>Dados dos </a:t>
            </a:r>
            <a:r>
              <a:rPr lang="en-US" sz="2000" dirty="0" err="1" smtClean="0">
                <a:solidFill>
                  <a:schemeClr val="bg2">
                    <a:lumMod val="50000"/>
                  </a:schemeClr>
                </a:solidFill>
                <a:latin typeface="Fira Code" charset="0"/>
                <a:ea typeface="Fira Code" charset="0"/>
                <a:cs typeface="Fira Code" charset="0"/>
              </a:rPr>
              <a:t>atributos</a:t>
            </a:r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  <a:latin typeface="Fira Code" charset="0"/>
                <a:ea typeface="Fira Code" charset="0"/>
                <a:cs typeface="Fira Code" charset="0"/>
              </a:rPr>
              <a:t>, el mas </a:t>
            </a:r>
            <a:r>
              <a:rPr lang="en-US" sz="2000" dirty="0" err="1" smtClean="0">
                <a:solidFill>
                  <a:schemeClr val="bg2">
                    <a:lumMod val="50000"/>
                  </a:schemeClr>
                </a:solidFill>
                <a:latin typeface="Fira Code" charset="0"/>
                <a:ea typeface="Fira Code" charset="0"/>
                <a:cs typeface="Fira Code" charset="0"/>
              </a:rPr>
              <a:t>especifico</a:t>
            </a:r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  <a:latin typeface="Fira Code" charset="0"/>
                <a:ea typeface="Fira Code" charset="0"/>
                <a:cs typeface="Fira Code" charset="0"/>
              </a:rPr>
              <a:t> </a:t>
            </a:r>
            <a:r>
              <a:rPr lang="en-US" sz="2000" dirty="0" err="1" smtClean="0">
                <a:solidFill>
                  <a:schemeClr val="bg2">
                    <a:lumMod val="50000"/>
                  </a:schemeClr>
                </a:solidFill>
                <a:latin typeface="Fira Code" charset="0"/>
                <a:ea typeface="Fira Code" charset="0"/>
                <a:cs typeface="Fira Code" charset="0"/>
              </a:rPr>
              <a:t>gana</a:t>
            </a:r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  <a:latin typeface="Fira Code" charset="0"/>
                <a:ea typeface="Fira Code" charset="0"/>
                <a:cs typeface="Fira Code" charset="0"/>
              </a:rPr>
              <a:t>.</a:t>
            </a:r>
          </a:p>
          <a:p>
            <a:endParaRPr lang="en-US" sz="2000" dirty="0">
              <a:solidFill>
                <a:schemeClr val="bg2">
                  <a:lumMod val="50000"/>
                </a:schemeClr>
              </a:solidFill>
              <a:latin typeface="Fira Code" charset="0"/>
              <a:ea typeface="Fira Code" charset="0"/>
              <a:cs typeface="Fira Code" charset="0"/>
            </a:endParaRPr>
          </a:p>
          <a:p>
            <a:endParaRPr lang="nl-NL" sz="2000" dirty="0" smtClean="0">
              <a:solidFill>
                <a:schemeClr val="bg2">
                  <a:lumMod val="50000"/>
                </a:schemeClr>
              </a:solidFill>
              <a:latin typeface="Fira Code" charset="0"/>
              <a:ea typeface="Fira Code" charset="0"/>
              <a:cs typeface="Fira Code" charset="0"/>
            </a:endParaRPr>
          </a:p>
          <a:p>
            <a:endParaRPr lang="nl-NL" sz="2000" dirty="0">
              <a:solidFill>
                <a:schemeClr val="bg2">
                  <a:lumMod val="50000"/>
                </a:schemeClr>
              </a:solidFill>
              <a:latin typeface="Fira Code" charset="0"/>
              <a:ea typeface="Fira Code" charset="0"/>
              <a:cs typeface="Fira Code" charset="0"/>
            </a:endParaRPr>
          </a:p>
          <a:p>
            <a:endParaRPr lang="nl-NL" sz="2000" dirty="0" smtClean="0">
              <a:solidFill>
                <a:schemeClr val="bg2">
                  <a:lumMod val="50000"/>
                </a:schemeClr>
              </a:solidFill>
              <a:latin typeface="Fira Code" charset="0"/>
              <a:ea typeface="Fira Code" charset="0"/>
              <a:cs typeface="Fira Code" charset="0"/>
            </a:endParaRPr>
          </a:p>
          <a:p>
            <a:endParaRPr lang="nl-NL" sz="2000" dirty="0">
              <a:solidFill>
                <a:schemeClr val="bg2">
                  <a:lumMod val="50000"/>
                </a:schemeClr>
              </a:solidFill>
              <a:latin typeface="Fira Code" charset="0"/>
              <a:ea typeface="Fira Code" charset="0"/>
              <a:cs typeface="Fira Code" charset="0"/>
            </a:endParaRPr>
          </a:p>
          <a:p>
            <a:endParaRPr lang="nl-NL" sz="2000" dirty="0" smtClean="0">
              <a:solidFill>
                <a:schemeClr val="bg2">
                  <a:lumMod val="50000"/>
                </a:schemeClr>
              </a:solidFill>
              <a:latin typeface="Fira Code" charset="0"/>
              <a:ea typeface="Fira Code" charset="0"/>
              <a:cs typeface="Fira Code" charset="0"/>
            </a:endParaRPr>
          </a:p>
          <a:p>
            <a:endParaRPr lang="nl-NL" sz="2000" dirty="0">
              <a:solidFill>
                <a:schemeClr val="bg2">
                  <a:lumMod val="50000"/>
                </a:schemeClr>
              </a:solidFill>
              <a:latin typeface="Fira Code" charset="0"/>
              <a:ea typeface="Fira Code" charset="0"/>
              <a:cs typeface="Fira Code" charset="0"/>
            </a:endParaRPr>
          </a:p>
          <a:p>
            <a:endParaRPr lang="nl-NL" sz="2000" dirty="0" smtClean="0">
              <a:solidFill>
                <a:schemeClr val="bg2">
                  <a:lumMod val="50000"/>
                </a:schemeClr>
              </a:solidFill>
              <a:latin typeface="Fira Code" charset="0"/>
              <a:ea typeface="Fira Code" charset="0"/>
              <a:cs typeface="Fira Code" charset="0"/>
            </a:endParaRPr>
          </a:p>
          <a:p>
            <a:endParaRPr lang="nl-NL" sz="2000" dirty="0">
              <a:solidFill>
                <a:schemeClr val="bg2">
                  <a:lumMod val="50000"/>
                </a:schemeClr>
              </a:solidFill>
              <a:latin typeface="Fira Code" charset="0"/>
              <a:ea typeface="Fira Code" charset="0"/>
              <a:cs typeface="Fira Code" charset="0"/>
            </a:endParaRPr>
          </a:p>
          <a:p>
            <a:r>
              <a:rPr lang="nl-NL" sz="2000" dirty="0" smtClean="0">
                <a:solidFill>
                  <a:schemeClr val="bg2">
                    <a:lumMod val="50000"/>
                  </a:schemeClr>
                </a:solidFill>
                <a:latin typeface="Fira Code" charset="0"/>
                <a:ea typeface="Fira Code" charset="0"/>
                <a:cs typeface="Fira Code" charset="0"/>
              </a:rPr>
              <a:t>El </a:t>
            </a:r>
            <a:r>
              <a:rPr lang="nl-NL" sz="2000" dirty="0" err="1" smtClean="0">
                <a:solidFill>
                  <a:schemeClr val="bg2">
                    <a:lumMod val="50000"/>
                  </a:schemeClr>
                </a:solidFill>
                <a:latin typeface="Fira Code" charset="0"/>
                <a:ea typeface="Fira Code" charset="0"/>
                <a:cs typeface="Fira Code" charset="0"/>
              </a:rPr>
              <a:t>elemento</a:t>
            </a:r>
            <a:r>
              <a:rPr lang="nl-NL" sz="2000" dirty="0" smtClean="0">
                <a:solidFill>
                  <a:schemeClr val="bg2">
                    <a:lumMod val="50000"/>
                  </a:schemeClr>
                </a:solidFill>
                <a:latin typeface="Fira Code" charset="0"/>
                <a:ea typeface="Fira Code" charset="0"/>
                <a:cs typeface="Fira Code" charset="0"/>
              </a:rPr>
              <a:t> </a:t>
            </a:r>
            <a:r>
              <a:rPr lang="nl-NL" sz="2000" dirty="0">
                <a:solidFill>
                  <a:schemeClr val="bg2">
                    <a:lumMod val="50000"/>
                  </a:schemeClr>
                </a:solidFill>
                <a:latin typeface="Fira Code" charset="0"/>
                <a:ea typeface="Fira Code" charset="0"/>
                <a:cs typeface="Fira Code" charset="0"/>
              </a:rPr>
              <a:t>&lt;p&gt; </a:t>
            </a:r>
            <a:r>
              <a:rPr lang="nl-NL" sz="2000" dirty="0" smtClean="0">
                <a:solidFill>
                  <a:schemeClr val="bg2">
                    <a:lumMod val="50000"/>
                  </a:schemeClr>
                </a:solidFill>
                <a:latin typeface="Fira Code" charset="0"/>
                <a:ea typeface="Fira Code" charset="0"/>
                <a:cs typeface="Fira Code" charset="0"/>
              </a:rPr>
              <a:t>en el </a:t>
            </a:r>
            <a:r>
              <a:rPr lang="nl-NL" sz="2000" dirty="0">
                <a:solidFill>
                  <a:schemeClr val="bg2">
                    <a:lumMod val="50000"/>
                  </a:schemeClr>
                </a:solidFill>
                <a:latin typeface="Fira Code" charset="0"/>
                <a:ea typeface="Fira Code" charset="0"/>
                <a:cs typeface="Fira Code" charset="0"/>
              </a:rPr>
              <a:t>&lt;</a:t>
            </a:r>
            <a:r>
              <a:rPr lang="nl-NL" sz="2000" dirty="0" err="1">
                <a:solidFill>
                  <a:schemeClr val="bg2">
                    <a:lumMod val="50000"/>
                  </a:schemeClr>
                </a:solidFill>
                <a:latin typeface="Fira Code" charset="0"/>
                <a:ea typeface="Fira Code" charset="0"/>
                <a:cs typeface="Fira Code" charset="0"/>
              </a:rPr>
              <a:t>footer</a:t>
            </a:r>
            <a:r>
              <a:rPr lang="nl-NL" sz="2000" dirty="0">
                <a:solidFill>
                  <a:schemeClr val="bg2">
                    <a:lumMod val="50000"/>
                  </a:schemeClr>
                </a:solidFill>
                <a:latin typeface="Fira Code" charset="0"/>
                <a:ea typeface="Fira Code" charset="0"/>
                <a:cs typeface="Fira Code" charset="0"/>
              </a:rPr>
              <a:t>&gt; </a:t>
            </a:r>
            <a:r>
              <a:rPr lang="nl-NL" sz="2000" dirty="0" smtClean="0">
                <a:solidFill>
                  <a:schemeClr val="bg2">
                    <a:lumMod val="50000"/>
                  </a:schemeClr>
                </a:solidFill>
                <a:latin typeface="Fira Code" charset="0"/>
                <a:ea typeface="Fira Code" charset="0"/>
                <a:cs typeface="Fira Code" charset="0"/>
              </a:rPr>
              <a:t>va a </a:t>
            </a:r>
            <a:r>
              <a:rPr lang="nl-NL" sz="2000" dirty="0" err="1" smtClean="0">
                <a:solidFill>
                  <a:schemeClr val="bg2">
                    <a:lumMod val="50000"/>
                  </a:schemeClr>
                </a:solidFill>
                <a:latin typeface="Fira Code" charset="0"/>
                <a:ea typeface="Fira Code" charset="0"/>
                <a:cs typeface="Fira Code" charset="0"/>
              </a:rPr>
              <a:t>ser</a:t>
            </a:r>
            <a:r>
              <a:rPr lang="nl-NL" sz="2000" dirty="0" smtClean="0">
                <a:solidFill>
                  <a:schemeClr val="bg2">
                    <a:lumMod val="50000"/>
                  </a:schemeClr>
                </a:solidFill>
                <a:latin typeface="Fira Code" charset="0"/>
                <a:ea typeface="Fira Code" charset="0"/>
                <a:cs typeface="Fira Code" charset="0"/>
              </a:rPr>
              <a:t> de 12px.</a:t>
            </a:r>
            <a:endParaRPr lang="en-US" sz="2000" dirty="0" smtClean="0">
              <a:solidFill>
                <a:schemeClr val="bg2">
                  <a:lumMod val="50000"/>
                </a:schemeClr>
              </a:solidFill>
              <a:latin typeface="Fira Code" charset="0"/>
              <a:ea typeface="Fira Code" charset="0"/>
              <a:cs typeface="Fira Cod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6398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25"/>
          <p:cNvSpPr>
            <a:spLocks noGrp="1"/>
          </p:cNvSpPr>
          <p:nvPr>
            <p:ph type="ctrTitle"/>
          </p:nvPr>
        </p:nvSpPr>
        <p:spPr>
          <a:xfrm>
            <a:off x="1" y="555729"/>
            <a:ext cx="12192000" cy="892071"/>
          </a:xfrm>
        </p:spPr>
        <p:txBody>
          <a:bodyPr anchor="t"/>
          <a:lstStyle/>
          <a:p>
            <a:pPr algn="ctr"/>
            <a:r>
              <a:rPr lang="en-US" sz="6000" dirty="0" err="1" smtClean="0">
                <a:solidFill>
                  <a:schemeClr val="bg2">
                    <a:lumMod val="50000"/>
                  </a:schemeClr>
                </a:solidFill>
                <a:latin typeface="DIN Alternate" charset="0"/>
                <a:ea typeface="DIN Alternate" charset="0"/>
                <a:cs typeface="DIN Alternate" charset="0"/>
              </a:rPr>
              <a:t>Selectores</a:t>
            </a:r>
            <a:endParaRPr lang="en-US" sz="6000" dirty="0">
              <a:solidFill>
                <a:schemeClr val="bg2">
                  <a:lumMod val="50000"/>
                </a:schemeClr>
              </a:solidFill>
              <a:latin typeface="DIN Alternate" charset="0"/>
              <a:ea typeface="DIN Alternate" charset="0"/>
              <a:cs typeface="DIN Alternate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92754" y="2029557"/>
            <a:ext cx="620606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bg2">
                    <a:lumMod val="50000"/>
                  </a:schemeClr>
                </a:solidFill>
                <a:latin typeface="Fira Code" charset="0"/>
                <a:ea typeface="Fira Code" charset="0"/>
                <a:cs typeface="Fira Code" charset="0"/>
              </a:rPr>
              <a:t>Ways to target </a:t>
            </a:r>
            <a:r>
              <a:rPr lang="en-US" sz="2400" b="1" dirty="0">
                <a:solidFill>
                  <a:schemeClr val="bg2">
                    <a:lumMod val="50000"/>
                  </a:schemeClr>
                </a:solidFill>
                <a:latin typeface="Fira Code" charset="0"/>
                <a:ea typeface="Fira Code" charset="0"/>
                <a:cs typeface="Fira Code" charset="0"/>
              </a:rPr>
              <a:t>HTML Elements:</a:t>
            </a:r>
            <a:endParaRPr lang="en-US" sz="2400" dirty="0">
              <a:solidFill>
                <a:schemeClr val="bg2">
                  <a:lumMod val="50000"/>
                </a:schemeClr>
              </a:solidFill>
              <a:latin typeface="Fira Code" charset="0"/>
              <a:ea typeface="Fira Code" charset="0"/>
              <a:cs typeface="Fira Code" charset="0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2400" dirty="0" err="1" smtClean="0">
                <a:solidFill>
                  <a:schemeClr val="bg2">
                    <a:lumMod val="50000"/>
                  </a:schemeClr>
                </a:solidFill>
                <a:latin typeface="Fira Code" charset="0"/>
                <a:ea typeface="Fira Code" charset="0"/>
                <a:cs typeface="Fira Code" charset="0"/>
              </a:rPr>
              <a:t>Nombre</a:t>
            </a:r>
            <a:r>
              <a:rPr lang="en-US" sz="2400" dirty="0" smtClean="0">
                <a:solidFill>
                  <a:schemeClr val="bg2">
                    <a:lumMod val="50000"/>
                  </a:schemeClr>
                </a:solidFill>
                <a:latin typeface="Fira Code" charset="0"/>
                <a:ea typeface="Fira Code" charset="0"/>
                <a:cs typeface="Fira Code" charset="0"/>
              </a:rPr>
              <a:t>- 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  <a:latin typeface="Fira Code" charset="0"/>
                <a:ea typeface="Fira Code" charset="0"/>
                <a:cs typeface="Fira Code" charset="0"/>
              </a:rPr>
              <a:t>h1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400" dirty="0" err="1" smtClean="0">
                <a:solidFill>
                  <a:schemeClr val="bg2">
                    <a:lumMod val="50000"/>
                  </a:schemeClr>
                </a:solidFill>
                <a:latin typeface="Fira Code" charset="0"/>
                <a:ea typeface="Fira Code" charset="0"/>
                <a:cs typeface="Fira Code" charset="0"/>
              </a:rPr>
              <a:t>Clasd</a:t>
            </a:r>
            <a:r>
              <a:rPr lang="en-US" sz="2400" dirty="0" smtClean="0">
                <a:solidFill>
                  <a:schemeClr val="bg2">
                    <a:lumMod val="50000"/>
                  </a:schemeClr>
                </a:solidFill>
                <a:latin typeface="Fira Code" charset="0"/>
                <a:ea typeface="Fira Code" charset="0"/>
                <a:cs typeface="Fira Code" charset="0"/>
              </a:rPr>
              <a:t> 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  <a:latin typeface="Fira Code" charset="0"/>
                <a:ea typeface="Fira Code" charset="0"/>
                <a:cs typeface="Fira Code" charset="0"/>
              </a:rPr>
              <a:t>- </a:t>
            </a:r>
            <a:r>
              <a:rPr lang="en-US" sz="2400" dirty="0" smtClean="0">
                <a:solidFill>
                  <a:schemeClr val="bg2">
                    <a:lumMod val="50000"/>
                  </a:schemeClr>
                </a:solidFill>
                <a:latin typeface="Fira Code" charset="0"/>
                <a:ea typeface="Fira Code" charset="0"/>
                <a:cs typeface="Fira Code" charset="0"/>
              </a:rPr>
              <a:t>.</a:t>
            </a:r>
            <a:r>
              <a:rPr lang="en-US" sz="2400" dirty="0" err="1" smtClean="0">
                <a:solidFill>
                  <a:schemeClr val="bg2">
                    <a:lumMod val="50000"/>
                  </a:schemeClr>
                </a:solidFill>
                <a:latin typeface="Fira Code" charset="0"/>
                <a:ea typeface="Fira Code" charset="0"/>
                <a:cs typeface="Fira Code" charset="0"/>
              </a:rPr>
              <a:t>mes</a:t>
            </a:r>
            <a:r>
              <a:rPr lang="en-US" sz="2400" dirty="0" smtClean="0">
                <a:solidFill>
                  <a:schemeClr val="bg2">
                    <a:lumMod val="50000"/>
                  </a:schemeClr>
                </a:solidFill>
                <a:latin typeface="Fira Code" charset="0"/>
                <a:ea typeface="Fira Code" charset="0"/>
                <a:cs typeface="Fira Code" charset="0"/>
              </a:rPr>
              <a:t> &lt;p class=“</a:t>
            </a:r>
            <a:r>
              <a:rPr lang="en-US" sz="2400" dirty="0" err="1" smtClean="0">
                <a:solidFill>
                  <a:schemeClr val="bg2">
                    <a:lumMod val="50000"/>
                  </a:schemeClr>
                </a:solidFill>
                <a:latin typeface="Fira Code" charset="0"/>
                <a:ea typeface="Fira Code" charset="0"/>
                <a:cs typeface="Fira Code" charset="0"/>
              </a:rPr>
              <a:t>mes</a:t>
            </a:r>
            <a:r>
              <a:rPr lang="en-US" sz="2400" dirty="0" smtClean="0">
                <a:solidFill>
                  <a:schemeClr val="bg2">
                    <a:lumMod val="50000"/>
                  </a:schemeClr>
                </a:solidFill>
                <a:latin typeface="Fira Code" charset="0"/>
                <a:ea typeface="Fira Code" charset="0"/>
                <a:cs typeface="Fira Code" charset="0"/>
              </a:rPr>
              <a:t>”&gt;</a:t>
            </a:r>
            <a:endParaRPr lang="en-US" sz="2400" dirty="0">
              <a:solidFill>
                <a:schemeClr val="bg2">
                  <a:lumMod val="50000"/>
                </a:schemeClr>
              </a:solidFill>
              <a:latin typeface="Fira Code" charset="0"/>
              <a:ea typeface="Fira Code" charset="0"/>
              <a:cs typeface="Fira Code" charset="0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2400" dirty="0" smtClean="0">
                <a:solidFill>
                  <a:schemeClr val="bg2">
                    <a:lumMod val="50000"/>
                  </a:schemeClr>
                </a:solidFill>
                <a:latin typeface="Fira Code" charset="0"/>
                <a:ea typeface="Fira Code" charset="0"/>
                <a:cs typeface="Fira Code" charset="0"/>
              </a:rPr>
              <a:t>ID 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  <a:latin typeface="Fira Code" charset="0"/>
                <a:ea typeface="Fira Code" charset="0"/>
                <a:cs typeface="Fira Code" charset="0"/>
              </a:rPr>
              <a:t>- #</a:t>
            </a:r>
            <a:r>
              <a:rPr lang="en-US" sz="2400" dirty="0" smtClean="0">
                <a:solidFill>
                  <a:schemeClr val="bg2">
                    <a:lumMod val="50000"/>
                  </a:schemeClr>
                </a:solidFill>
                <a:latin typeface="Fira Code" charset="0"/>
                <a:ea typeface="Fira Code" charset="0"/>
                <a:cs typeface="Fira Code" charset="0"/>
              </a:rPr>
              <a:t>photos &lt;p id=“mi-</a:t>
            </a:r>
            <a:r>
              <a:rPr lang="en-US" sz="2400" dirty="0" err="1" smtClean="0">
                <a:solidFill>
                  <a:schemeClr val="bg2">
                    <a:lumMod val="50000"/>
                  </a:schemeClr>
                </a:solidFill>
                <a:latin typeface="Fira Code" charset="0"/>
                <a:ea typeface="Fira Code" charset="0"/>
                <a:cs typeface="Fira Code" charset="0"/>
              </a:rPr>
              <a:t>mes</a:t>
            </a:r>
            <a:r>
              <a:rPr lang="en-US" sz="2400" dirty="0" smtClean="0">
                <a:solidFill>
                  <a:schemeClr val="bg2">
                    <a:lumMod val="50000"/>
                  </a:schemeClr>
                </a:solidFill>
                <a:latin typeface="Fira Code" charset="0"/>
                <a:ea typeface="Fira Code" charset="0"/>
                <a:cs typeface="Fira Code" charset="0"/>
              </a:rPr>
              <a:t>”&gt;</a:t>
            </a:r>
            <a:endParaRPr lang="en-US" sz="2400" dirty="0">
              <a:solidFill>
                <a:schemeClr val="bg2">
                  <a:lumMod val="50000"/>
                </a:schemeClr>
              </a:solidFill>
              <a:latin typeface="Fira Code" charset="0"/>
              <a:ea typeface="Fira Code" charset="0"/>
              <a:cs typeface="Fira Code" charset="0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2400" dirty="0">
                <a:solidFill>
                  <a:schemeClr val="bg2">
                    <a:lumMod val="50000"/>
                  </a:schemeClr>
                </a:solidFill>
                <a:latin typeface="Fira Code" charset="0"/>
                <a:ea typeface="Fira Code" charset="0"/>
                <a:cs typeface="Fira Code" charset="0"/>
              </a:rPr>
              <a:t>Pseudo-selectors - </a:t>
            </a:r>
            <a:r>
              <a:rPr lang="en-US" sz="2400" dirty="0" err="1" smtClean="0">
                <a:solidFill>
                  <a:schemeClr val="bg2">
                    <a:lumMod val="50000"/>
                  </a:schemeClr>
                </a:solidFill>
                <a:latin typeface="Fira Code" charset="0"/>
                <a:ea typeface="Fira Code" charset="0"/>
                <a:cs typeface="Fira Code" charset="0"/>
              </a:rPr>
              <a:t>a:hover</a:t>
            </a:r>
            <a:endParaRPr lang="en-US" sz="2400" dirty="0" smtClean="0">
              <a:solidFill>
                <a:schemeClr val="bg2">
                  <a:lumMod val="50000"/>
                </a:schemeClr>
              </a:solidFill>
              <a:latin typeface="Fira Code" charset="0"/>
              <a:ea typeface="Fira Code" charset="0"/>
              <a:cs typeface="Fira Code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666017" y="2029557"/>
            <a:ext cx="539326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2">
                    <a:lumMod val="50000"/>
                  </a:schemeClr>
                </a:solidFill>
                <a:latin typeface="Fira Code" charset="0"/>
                <a:ea typeface="Fira Code" charset="0"/>
                <a:cs typeface="Fira Code" charset="0"/>
              </a:rPr>
              <a:t>Combos:</a:t>
            </a:r>
            <a:endParaRPr lang="en-US" sz="2400" dirty="0">
              <a:solidFill>
                <a:schemeClr val="bg2">
                  <a:lumMod val="50000"/>
                </a:schemeClr>
              </a:solidFill>
              <a:latin typeface="Fira Code" charset="0"/>
              <a:ea typeface="Fira Code" charset="0"/>
              <a:cs typeface="Fira Code" charset="0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2400" dirty="0">
                <a:solidFill>
                  <a:schemeClr val="bg2">
                    <a:lumMod val="50000"/>
                  </a:schemeClr>
                </a:solidFill>
                <a:latin typeface="Fira Code" charset="0"/>
                <a:ea typeface="Fira Code" charset="0"/>
                <a:cs typeface="Fira Code" charset="0"/>
              </a:rPr>
              <a:t>body </a:t>
            </a:r>
            <a:r>
              <a:rPr lang="en-US" sz="2400" dirty="0" smtClean="0">
                <a:solidFill>
                  <a:schemeClr val="bg2">
                    <a:lumMod val="50000"/>
                  </a:schemeClr>
                </a:solidFill>
                <a:latin typeface="Fira Code" charset="0"/>
                <a:ea typeface="Fira Code" charset="0"/>
                <a:cs typeface="Fira Code" charset="0"/>
              </a:rPr>
              <a:t>h1 { </a:t>
            </a:r>
            <a:r>
              <a:rPr lang="is-IS" sz="2400" dirty="0" smtClean="0">
                <a:solidFill>
                  <a:schemeClr val="bg2">
                    <a:lumMod val="50000"/>
                  </a:schemeClr>
                </a:solidFill>
                <a:latin typeface="Fira Code" charset="0"/>
                <a:ea typeface="Fira Code" charset="0"/>
                <a:cs typeface="Fira Code" charset="0"/>
              </a:rPr>
              <a:t>… </a:t>
            </a:r>
            <a:r>
              <a:rPr lang="en-US" sz="2400" dirty="0" smtClean="0">
                <a:solidFill>
                  <a:schemeClr val="bg2">
                    <a:lumMod val="50000"/>
                  </a:schemeClr>
                </a:solidFill>
                <a:latin typeface="Fira Code" charset="0"/>
                <a:ea typeface="Fira Code" charset="0"/>
                <a:cs typeface="Fira Code" charset="0"/>
              </a:rPr>
              <a:t>}</a:t>
            </a:r>
            <a:endParaRPr lang="en-US" sz="2400" dirty="0">
              <a:solidFill>
                <a:schemeClr val="bg2">
                  <a:lumMod val="50000"/>
                </a:schemeClr>
              </a:solidFill>
              <a:latin typeface="Fira Code" charset="0"/>
              <a:ea typeface="Fira Code" charset="0"/>
              <a:cs typeface="Fira Code" charset="0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2400" dirty="0" err="1" smtClean="0">
                <a:solidFill>
                  <a:schemeClr val="bg2">
                    <a:lumMod val="50000"/>
                  </a:schemeClr>
                </a:solidFill>
                <a:latin typeface="Fira Code" charset="0"/>
                <a:ea typeface="Fira Code" charset="0"/>
                <a:cs typeface="Fira Code" charset="0"/>
              </a:rPr>
              <a:t>p.location</a:t>
            </a:r>
            <a:r>
              <a:rPr lang="en-US" sz="2400" dirty="0" smtClean="0">
                <a:solidFill>
                  <a:schemeClr val="bg2">
                    <a:lumMod val="50000"/>
                  </a:schemeClr>
                </a:solidFill>
                <a:latin typeface="Fira Code" charset="0"/>
                <a:ea typeface="Fira Code" charset="0"/>
                <a:cs typeface="Fira Code" charset="0"/>
              </a:rPr>
              <a:t> { </a:t>
            </a:r>
            <a:r>
              <a:rPr lang="is-IS" sz="2400" dirty="0" smtClean="0">
                <a:solidFill>
                  <a:schemeClr val="bg2">
                    <a:lumMod val="50000"/>
                  </a:schemeClr>
                </a:solidFill>
                <a:latin typeface="Fira Code" charset="0"/>
                <a:ea typeface="Fira Code" charset="0"/>
                <a:cs typeface="Fira Code" charset="0"/>
              </a:rPr>
              <a:t>…</a:t>
            </a:r>
            <a:r>
              <a:rPr lang="en-US" sz="2400" dirty="0" smtClean="0">
                <a:solidFill>
                  <a:schemeClr val="bg2">
                    <a:lumMod val="50000"/>
                  </a:schemeClr>
                </a:solidFill>
                <a:latin typeface="Fira Code" charset="0"/>
                <a:ea typeface="Fira Code" charset="0"/>
                <a:cs typeface="Fira Code" charset="0"/>
              </a:rPr>
              <a:t> }</a:t>
            </a:r>
            <a:endParaRPr lang="en-US" sz="2400" dirty="0">
              <a:solidFill>
                <a:schemeClr val="bg2">
                  <a:lumMod val="50000"/>
                </a:schemeClr>
              </a:solidFill>
              <a:latin typeface="Fira Code" charset="0"/>
              <a:ea typeface="Fira Code" charset="0"/>
              <a:cs typeface="Fira Code" charset="0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2400" dirty="0" smtClean="0">
                <a:solidFill>
                  <a:schemeClr val="bg2">
                    <a:lumMod val="50000"/>
                  </a:schemeClr>
                </a:solidFill>
                <a:latin typeface="Fira Code" charset="0"/>
                <a:ea typeface="Fira Code" charset="0"/>
                <a:cs typeface="Fira Code" charset="0"/>
              </a:rPr>
              <a:t>main #photos 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  <a:latin typeface="Fira Code" charset="0"/>
                <a:ea typeface="Fira Code" charset="0"/>
                <a:cs typeface="Fira Code" charset="0"/>
              </a:rPr>
              <a:t>{ </a:t>
            </a:r>
            <a:r>
              <a:rPr lang="is-IS" sz="2400" dirty="0">
                <a:solidFill>
                  <a:schemeClr val="bg2">
                    <a:lumMod val="50000"/>
                  </a:schemeClr>
                </a:solidFill>
                <a:latin typeface="Fira Code" charset="0"/>
                <a:ea typeface="Fira Code" charset="0"/>
                <a:cs typeface="Fira Code" charset="0"/>
              </a:rPr>
              <a:t>…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  <a:latin typeface="Fira Code" charset="0"/>
                <a:ea typeface="Fira Code" charset="0"/>
                <a:cs typeface="Fira Code" charset="0"/>
              </a:rPr>
              <a:t> }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400" dirty="0">
                <a:solidFill>
                  <a:schemeClr val="bg2">
                    <a:lumMod val="50000"/>
                  </a:schemeClr>
                </a:solidFill>
                <a:latin typeface="Fira Code" charset="0"/>
                <a:ea typeface="Fira Code" charset="0"/>
                <a:cs typeface="Fira Code" charset="0"/>
              </a:rPr>
              <a:t>#</a:t>
            </a:r>
            <a:r>
              <a:rPr lang="en-US" sz="2400" dirty="0" err="1" smtClean="0">
                <a:solidFill>
                  <a:schemeClr val="bg2">
                    <a:lumMod val="50000"/>
                  </a:schemeClr>
                </a:solidFill>
                <a:latin typeface="Fira Code" charset="0"/>
                <a:ea typeface="Fira Code" charset="0"/>
                <a:cs typeface="Fira Code" charset="0"/>
              </a:rPr>
              <a:t>photos.myClass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  <a:latin typeface="Fira Code" charset="0"/>
                <a:ea typeface="Fira Code" charset="0"/>
                <a:cs typeface="Fira Code" charset="0"/>
              </a:rPr>
              <a:t> { </a:t>
            </a:r>
            <a:r>
              <a:rPr lang="is-IS" sz="2400" dirty="0">
                <a:solidFill>
                  <a:schemeClr val="bg2">
                    <a:lumMod val="50000"/>
                  </a:schemeClr>
                </a:solidFill>
                <a:latin typeface="Fira Code" charset="0"/>
                <a:ea typeface="Fira Code" charset="0"/>
                <a:cs typeface="Fira Code" charset="0"/>
              </a:rPr>
              <a:t>…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  <a:latin typeface="Fira Code" charset="0"/>
                <a:ea typeface="Fira Code" charset="0"/>
                <a:cs typeface="Fira Code" charset="0"/>
              </a:rPr>
              <a:t> }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400" dirty="0">
                <a:solidFill>
                  <a:schemeClr val="bg2">
                    <a:lumMod val="50000"/>
                  </a:schemeClr>
                </a:solidFill>
                <a:latin typeface="Fira Code" charset="0"/>
                <a:ea typeface="Fira Code" charset="0"/>
                <a:cs typeface="Fira Code" charset="0"/>
              </a:rPr>
              <a:t>main #</a:t>
            </a:r>
            <a:r>
              <a:rPr lang="en-US" sz="2400" dirty="0" smtClean="0">
                <a:solidFill>
                  <a:schemeClr val="bg2">
                    <a:lumMod val="50000"/>
                  </a:schemeClr>
                </a:solidFill>
                <a:latin typeface="Fira Code" charset="0"/>
                <a:ea typeface="Fira Code" charset="0"/>
                <a:cs typeface="Fira Code" charset="0"/>
              </a:rPr>
              <a:t>photos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  <a:latin typeface="Fira Code" charset="0"/>
                <a:ea typeface="Fira Code" charset="0"/>
                <a:cs typeface="Fira Code" charset="0"/>
              </a:rPr>
              <a:t> { </a:t>
            </a:r>
            <a:r>
              <a:rPr lang="is-IS" sz="2400" dirty="0">
                <a:solidFill>
                  <a:schemeClr val="bg2">
                    <a:lumMod val="50000"/>
                  </a:schemeClr>
                </a:solidFill>
                <a:latin typeface="Fira Code" charset="0"/>
                <a:ea typeface="Fira Code" charset="0"/>
                <a:cs typeface="Fira Code" charset="0"/>
              </a:rPr>
              <a:t>…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  <a:latin typeface="Fira Code" charset="0"/>
                <a:ea typeface="Fira Code" charset="0"/>
                <a:cs typeface="Fira Code" charset="0"/>
              </a:rPr>
              <a:t> </a:t>
            </a:r>
            <a:r>
              <a:rPr lang="en-US" sz="2400" dirty="0" smtClean="0">
                <a:solidFill>
                  <a:schemeClr val="bg2">
                    <a:lumMod val="50000"/>
                  </a:schemeClr>
                </a:solidFill>
                <a:latin typeface="Fira Code" charset="0"/>
                <a:ea typeface="Fira Code" charset="0"/>
                <a:cs typeface="Fira Code" charset="0"/>
              </a:rPr>
              <a:t>}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400" dirty="0" smtClean="0">
                <a:solidFill>
                  <a:schemeClr val="bg2">
                    <a:lumMod val="50000"/>
                  </a:schemeClr>
                </a:solidFill>
                <a:latin typeface="Fira Code" charset="0"/>
                <a:ea typeface="Fira Code" charset="0"/>
                <a:cs typeface="Fira Code" charset="0"/>
              </a:rPr>
              <a:t>[class=“^col-”]</a:t>
            </a:r>
            <a:endParaRPr lang="en-US" sz="2400" dirty="0">
              <a:solidFill>
                <a:schemeClr val="bg2">
                  <a:lumMod val="50000"/>
                </a:schemeClr>
              </a:solidFill>
              <a:latin typeface="Fira Code" charset="0"/>
              <a:ea typeface="Fira Code" charset="0"/>
              <a:cs typeface="Fira Code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1159067" y="0"/>
            <a:ext cx="1032933" cy="6858000"/>
          </a:xfrm>
          <a:prstGeom prst="rect">
            <a:avLst/>
          </a:prstGeom>
          <a:solidFill>
            <a:srgbClr val="168D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7106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1142" y="365125"/>
            <a:ext cx="9832658" cy="1325563"/>
          </a:xfrm>
        </p:spPr>
        <p:txBody>
          <a:bodyPr/>
          <a:lstStyle/>
          <a:p>
            <a:r>
              <a:rPr lang="es-ES_tradnl" dirty="0" smtClean="0"/>
              <a:t>ES6: </a:t>
            </a:r>
            <a:r>
              <a:rPr lang="es-ES_tradnl" dirty="0" err="1" smtClean="0"/>
              <a:t>Javascript</a:t>
            </a:r>
            <a:r>
              <a:rPr lang="es-ES_tradnl" dirty="0" smtClean="0"/>
              <a:t> </a:t>
            </a:r>
            <a:r>
              <a:rPr lang="es-ES_tradnl" dirty="0" err="1" smtClean="0"/>
              <a:t>Power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 smtClean="0"/>
              <a:t>Definición de clases</a:t>
            </a:r>
          </a:p>
          <a:p>
            <a:r>
              <a:rPr lang="es-ES_tradnl" dirty="0" err="1" smtClean="0"/>
              <a:t>Promises</a:t>
            </a:r>
            <a:endParaRPr lang="es-ES_tradnl" dirty="0" smtClean="0"/>
          </a:p>
          <a:p>
            <a:r>
              <a:rPr lang="es-ES_tradnl" dirty="0" err="1" smtClean="0"/>
              <a:t>Scopes</a:t>
            </a:r>
            <a:endParaRPr lang="es-ES_tradnl" dirty="0" smtClean="0"/>
          </a:p>
          <a:p>
            <a:r>
              <a:rPr lang="es-ES_tradnl" dirty="0" smtClean="0"/>
              <a:t>Meta </a:t>
            </a:r>
            <a:r>
              <a:rPr lang="es-ES_tradnl" dirty="0" err="1" smtClean="0"/>
              <a:t>Programming</a:t>
            </a:r>
            <a:endParaRPr lang="es-ES_tradnl" dirty="0" smtClean="0"/>
          </a:p>
          <a:p>
            <a:r>
              <a:rPr lang="es-ES_tradnl" dirty="0" err="1" smtClean="0"/>
              <a:t>Arrow</a:t>
            </a:r>
            <a:r>
              <a:rPr lang="es-ES_tradnl" dirty="0" smtClean="0"/>
              <a:t> </a:t>
            </a:r>
            <a:r>
              <a:rPr lang="es-ES_tradnl" dirty="0" err="1" smtClean="0"/>
              <a:t>Functions</a:t>
            </a:r>
            <a:endParaRPr lang="es-ES_tradnl" dirty="0" smtClean="0"/>
          </a:p>
          <a:p>
            <a:r>
              <a:rPr lang="es-ES_tradnl" dirty="0" err="1" smtClean="0"/>
              <a:t>Template</a:t>
            </a:r>
            <a:r>
              <a:rPr lang="es-ES_tradnl" dirty="0" smtClean="0"/>
              <a:t> </a:t>
            </a:r>
            <a:r>
              <a:rPr lang="es-ES_tradnl" dirty="0" err="1" smtClean="0"/>
              <a:t>literals</a:t>
            </a:r>
            <a:endParaRPr lang="es-ES_tradnl" dirty="0" smtClean="0"/>
          </a:p>
          <a:p>
            <a:r>
              <a:rPr lang="es-ES_tradnl" dirty="0" err="1" smtClean="0"/>
              <a:t>Internacionalizacion</a:t>
            </a:r>
            <a:r>
              <a:rPr lang="es-ES_tradnl" dirty="0" smtClean="0"/>
              <a:t>/</a:t>
            </a:r>
            <a:r>
              <a:rPr lang="es-ES_tradnl" dirty="0" err="1" smtClean="0"/>
              <a:t>Localizacion</a:t>
            </a:r>
            <a:endParaRPr lang="es-ES_tradnl" dirty="0" smtClean="0"/>
          </a:p>
          <a:p>
            <a:endParaRPr lang="es-ES_tradnl" dirty="0" smtClean="0"/>
          </a:p>
          <a:p>
            <a:endParaRPr lang="es-ES_tradnl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8135" y="384017"/>
            <a:ext cx="1521142" cy="152114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1159067" y="0"/>
            <a:ext cx="1032933" cy="6858000"/>
          </a:xfrm>
          <a:prstGeom prst="rect">
            <a:avLst/>
          </a:prstGeom>
          <a:solidFill>
            <a:srgbClr val="E9C8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2171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Web </a:t>
            </a:r>
            <a:r>
              <a:rPr lang="en-US" dirty="0" smtClean="0"/>
              <a:t>Development</a:t>
            </a:r>
            <a:r>
              <a:rPr lang="es-ES_tradnl" dirty="0" smtClean="0"/>
              <a:t> </a:t>
            </a:r>
            <a:r>
              <a:rPr lang="en-US" dirty="0" smtClean="0"/>
              <a:t>stack</a:t>
            </a:r>
            <a:r>
              <a:rPr lang="es-ES_tradnl" dirty="0" smtClean="0"/>
              <a:t>?</a:t>
            </a:r>
            <a:endParaRPr lang="es-ES_tradnl" dirty="0"/>
          </a:p>
        </p:txBody>
      </p:sp>
      <p:pic>
        <p:nvPicPr>
          <p:cNvPr id="2050" name="Picture 2" descr="https://webinerds.com/app/uploads/2017/07/Lamp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8200" y="1803400"/>
            <a:ext cx="3143250" cy="163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https://cdn-images-1.medium.com/max/1600/1*TjRR2msP6G116cSOr_96VA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62450" y="4031239"/>
            <a:ext cx="2105025" cy="198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11159067" y="0"/>
            <a:ext cx="1032933" cy="6858000"/>
          </a:xfrm>
          <a:prstGeom prst="rect">
            <a:avLst/>
          </a:prstGeom>
          <a:solidFill>
            <a:srgbClr val="719F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grpSp>
        <p:nvGrpSpPr>
          <p:cNvPr id="8" name="Group 7"/>
          <p:cNvGrpSpPr/>
          <p:nvPr/>
        </p:nvGrpSpPr>
        <p:grpSpPr>
          <a:xfrm>
            <a:off x="4593328" y="1935878"/>
            <a:ext cx="3005343" cy="1373344"/>
            <a:chOff x="4687818" y="2029135"/>
            <a:chExt cx="3005343" cy="1373344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687818" y="2029135"/>
              <a:ext cx="728701" cy="1332916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744039" y="2055813"/>
              <a:ext cx="1949122" cy="1346666"/>
            </a:xfrm>
            <a:prstGeom prst="rect">
              <a:avLst/>
            </a:prstGeom>
          </p:spPr>
        </p:pic>
        <p:sp>
          <p:nvSpPr>
            <p:cNvPr id="5" name="Cross 4"/>
            <p:cNvSpPr/>
            <p:nvPr/>
          </p:nvSpPr>
          <p:spPr>
            <a:xfrm>
              <a:off x="5594261" y="2413196"/>
              <a:ext cx="343317" cy="315950"/>
            </a:xfrm>
            <a:prstGeom prst="plus">
              <a:avLst>
                <a:gd name="adj" fmla="val 4166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3328" y="4031239"/>
            <a:ext cx="2325424" cy="174895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3637539"/>
            <a:ext cx="2781242" cy="2768600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8245740" y="1379380"/>
            <a:ext cx="2121735" cy="2511634"/>
            <a:chOff x="8245740" y="1379380"/>
            <a:chExt cx="2121735" cy="2511634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412179" y="1962556"/>
              <a:ext cx="1928458" cy="1928458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245740" y="1379380"/>
              <a:ext cx="2121735" cy="10608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34473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1159067" y="0"/>
            <a:ext cx="1032933" cy="6858000"/>
          </a:xfrm>
          <a:prstGeom prst="rect">
            <a:avLst/>
          </a:prstGeom>
          <a:solidFill>
            <a:srgbClr val="F050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3802" y="365125"/>
            <a:ext cx="9429997" cy="1325563"/>
          </a:xfrm>
        </p:spPr>
        <p:txBody>
          <a:bodyPr/>
          <a:lstStyle/>
          <a:p>
            <a:r>
              <a:rPr lang="es-ES_tradnl" dirty="0" err="1" smtClean="0"/>
              <a:t>Git</a:t>
            </a:r>
            <a:r>
              <a:rPr lang="es-ES_tradnl" dirty="0" smtClean="0"/>
              <a:t> </a:t>
            </a:r>
            <a:r>
              <a:rPr lang="en-US" dirty="0" smtClean="0"/>
              <a:t>no </a:t>
            </a:r>
            <a:r>
              <a:rPr lang="en-US" dirty="0" err="1" smtClean="0"/>
              <a:t>es</a:t>
            </a:r>
            <a:r>
              <a:rPr lang="en-US" dirty="0" smtClean="0"/>
              <a:t> un backup</a:t>
            </a:r>
            <a:r>
              <a:rPr lang="mr-IN" dirty="0" smtClean="0"/>
              <a:t>…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200110"/>
          </a:xfrm>
        </p:spPr>
        <p:txBody>
          <a:bodyPr/>
          <a:lstStyle/>
          <a:p>
            <a:r>
              <a:rPr lang="es-ES_tradnl" dirty="0" smtClean="0"/>
              <a:t>Organización del equipo de trabajo</a:t>
            </a:r>
          </a:p>
          <a:p>
            <a:r>
              <a:rPr lang="es-ES_tradnl" dirty="0" smtClean="0"/>
              <a:t>Gestión de los diferentes entornos</a:t>
            </a:r>
          </a:p>
          <a:p>
            <a:r>
              <a:rPr lang="es-ES_tradnl" dirty="0" smtClean="0"/>
              <a:t>Cada </a:t>
            </a:r>
            <a:r>
              <a:rPr lang="es-ES_tradnl" dirty="0" err="1" smtClean="0"/>
              <a:t>feature</a:t>
            </a:r>
            <a:r>
              <a:rPr lang="es-ES_tradnl" dirty="0" smtClean="0"/>
              <a:t> es un nuevo	</a:t>
            </a:r>
            <a:r>
              <a:rPr lang="es-ES_tradnl" dirty="0" err="1" smtClean="0"/>
              <a:t>branch</a:t>
            </a:r>
            <a:endParaRPr lang="es-ES_tradnl" dirty="0" smtClean="0"/>
          </a:p>
          <a:p>
            <a:r>
              <a:rPr lang="es-ES_tradnl" dirty="0" smtClean="0"/>
              <a:t>Los </a:t>
            </a:r>
            <a:r>
              <a:rPr lang="es-ES_tradnl" dirty="0" err="1" smtClean="0"/>
              <a:t>features</a:t>
            </a:r>
            <a:r>
              <a:rPr lang="es-ES_tradnl" dirty="0" smtClean="0"/>
              <a:t> se integran en master</a:t>
            </a:r>
          </a:p>
          <a:p>
            <a:endParaRPr lang="es-ES_tradnl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602" y="4081937"/>
            <a:ext cx="10782795" cy="253126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614" y="365125"/>
            <a:ext cx="1218189" cy="1218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584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2556" y="365124"/>
            <a:ext cx="9088803" cy="1325563"/>
          </a:xfrm>
        </p:spPr>
        <p:txBody>
          <a:bodyPr/>
          <a:lstStyle/>
          <a:p>
            <a:r>
              <a:rPr lang="es-ES_tradnl" dirty="0" err="1" smtClean="0"/>
              <a:t>Webpack</a:t>
            </a:r>
            <a:r>
              <a:rPr lang="es-ES_tradnl" dirty="0" smtClean="0"/>
              <a:t> </a:t>
            </a:r>
            <a:r>
              <a:rPr lang="mr-IN" dirty="0" smtClean="0"/>
              <a:t>–</a:t>
            </a:r>
            <a:r>
              <a:rPr lang="es-ES_tradnl" dirty="0" smtClean="0"/>
              <a:t> en una imagen</a:t>
            </a:r>
            <a:endParaRPr lang="es-ES_tradnl" dirty="0"/>
          </a:p>
        </p:txBody>
      </p:sp>
      <p:sp>
        <p:nvSpPr>
          <p:cNvPr id="4" name="Rectangle 3"/>
          <p:cNvSpPr/>
          <p:nvPr/>
        </p:nvSpPr>
        <p:spPr>
          <a:xfrm>
            <a:off x="11159067" y="0"/>
            <a:ext cx="1032933" cy="6858000"/>
          </a:xfrm>
          <a:prstGeom prst="rect">
            <a:avLst/>
          </a:prstGeom>
          <a:solidFill>
            <a:srgbClr val="6464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3420" y="1308538"/>
            <a:ext cx="10620704" cy="531035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486" y="74911"/>
            <a:ext cx="1905990" cy="1905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767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1159067" y="0"/>
            <a:ext cx="1032933" cy="6858000"/>
          </a:xfrm>
          <a:prstGeom prst="rect">
            <a:avLst/>
          </a:prstGeom>
          <a:solidFill>
            <a:srgbClr val="6464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61337"/>
            <a:ext cx="10515600" cy="1325563"/>
          </a:xfrm>
        </p:spPr>
        <p:txBody>
          <a:bodyPr/>
          <a:lstStyle/>
          <a:p>
            <a:r>
              <a:rPr lang="es-ES_tradnl" dirty="0" smtClean="0"/>
              <a:t>Por que es importante?</a:t>
            </a:r>
            <a:endParaRPr lang="es-ES_tradnl" dirty="0"/>
          </a:p>
        </p:txBody>
      </p:sp>
      <p:pic>
        <p:nvPicPr>
          <p:cNvPr id="15362" name="Picture 2" descr="https://cdn-images-1.medium.com/max/1600/1*c6bYahABUDpGgMpJVak4Ag.pn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95999" y="1277007"/>
            <a:ext cx="5958981" cy="2475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17939" y="1517266"/>
            <a:ext cx="10515600" cy="4899299"/>
          </a:xfrm>
        </p:spPr>
        <p:txBody>
          <a:bodyPr>
            <a:normAutofit/>
          </a:bodyPr>
          <a:lstStyle/>
          <a:p>
            <a:r>
              <a:rPr lang="es-ES_tradnl" sz="3200" dirty="0" smtClean="0"/>
              <a:t>Performance </a:t>
            </a:r>
          </a:p>
          <a:p>
            <a:r>
              <a:rPr lang="es-ES_tradnl" sz="3200" dirty="0" err="1"/>
              <a:t>Automatizacion</a:t>
            </a:r>
            <a:endParaRPr lang="es-ES_tradnl" sz="3200" dirty="0"/>
          </a:p>
          <a:p>
            <a:r>
              <a:rPr lang="es-ES_tradnl" sz="3200" dirty="0"/>
              <a:t>Manejo de dependencias</a:t>
            </a:r>
          </a:p>
          <a:p>
            <a:r>
              <a:rPr lang="es-ES_tradnl" sz="3200" dirty="0" smtClean="0"/>
              <a:t>Soporte de “Old-browsers”</a:t>
            </a:r>
          </a:p>
          <a:p>
            <a:r>
              <a:rPr lang="es-ES_tradnl" sz="3200" dirty="0" smtClean="0"/>
              <a:t>Mejora la </a:t>
            </a:r>
            <a:r>
              <a:rPr lang="es-ES_tradnl" sz="3200" dirty="0" err="1" smtClean="0"/>
              <a:t>modularizacion</a:t>
            </a:r>
            <a:endParaRPr lang="es-ES_tradnl" sz="3200" dirty="0" smtClean="0"/>
          </a:p>
          <a:p>
            <a:r>
              <a:rPr lang="es-ES_tradnl" sz="3200" dirty="0" err="1" smtClean="0"/>
              <a:t>Elimininacion</a:t>
            </a:r>
            <a:r>
              <a:rPr lang="es-ES_tradnl" sz="3200" dirty="0" smtClean="0"/>
              <a:t> de </a:t>
            </a:r>
            <a:r>
              <a:rPr lang="es-ES_tradnl" sz="3200" dirty="0" err="1" smtClean="0"/>
              <a:t>death</a:t>
            </a:r>
            <a:r>
              <a:rPr lang="es-ES_tradnl" sz="3200" dirty="0" smtClean="0"/>
              <a:t> </a:t>
            </a:r>
            <a:r>
              <a:rPr lang="es-ES_tradnl" sz="3200" dirty="0" err="1" smtClean="0"/>
              <a:t>assets</a:t>
            </a:r>
            <a:endParaRPr lang="es-ES_tradnl" sz="3200" dirty="0" smtClean="0"/>
          </a:p>
          <a:p>
            <a:r>
              <a:rPr lang="es-ES_tradnl" sz="3200" dirty="0" err="1" smtClean="0"/>
              <a:t>Internacionalizacion</a:t>
            </a:r>
            <a:r>
              <a:rPr lang="es-ES_tradnl" sz="3200" dirty="0" smtClean="0"/>
              <a:t>/</a:t>
            </a:r>
            <a:r>
              <a:rPr lang="es-ES_tradnl" sz="3200" dirty="0" err="1" smtClean="0"/>
              <a:t>Localizacion</a:t>
            </a:r>
            <a:endParaRPr lang="es-ES_tradnl" sz="3200" dirty="0" smtClean="0"/>
          </a:p>
          <a:p>
            <a:endParaRPr lang="es-ES_tradnl" sz="3200" dirty="0" smtClean="0"/>
          </a:p>
          <a:p>
            <a:endParaRPr lang="es-ES_tradnl" sz="3200" dirty="0"/>
          </a:p>
        </p:txBody>
      </p:sp>
    </p:spTree>
    <p:extLst>
      <p:ext uri="{BB962C8B-B14F-4D97-AF65-F5344CB8AC3E}">
        <p14:creationId xmlns:p14="http://schemas.microsoft.com/office/powerpoint/2010/main" val="1990849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Cuatro elementos </a:t>
            </a:r>
            <a:r>
              <a:rPr lang="es-ES_tradnl" dirty="0" err="1" smtClean="0"/>
              <a:t>escenciales</a:t>
            </a:r>
            <a:endParaRPr lang="es-ES_tradnl" dirty="0"/>
          </a:p>
        </p:txBody>
      </p:sp>
      <p:sp>
        <p:nvSpPr>
          <p:cNvPr id="4" name="Rounded Rectangle 3"/>
          <p:cNvSpPr/>
          <p:nvPr/>
        </p:nvSpPr>
        <p:spPr>
          <a:xfrm>
            <a:off x="1299644" y="2683741"/>
            <a:ext cx="1427791" cy="56755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mtClean="0">
                <a:latin typeface="Fira Code" charset="0"/>
                <a:ea typeface="Fira Code" charset="0"/>
                <a:cs typeface="Fira Code" charset="0"/>
              </a:rPr>
              <a:t>Entry</a:t>
            </a:r>
            <a:endParaRPr lang="es-ES_tradnl" dirty="0">
              <a:latin typeface="Fira Code" charset="0"/>
              <a:ea typeface="Fira Code" charset="0"/>
              <a:cs typeface="Fira Code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6844657" y="2652382"/>
            <a:ext cx="1427791" cy="63027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 err="1" smtClean="0">
                <a:latin typeface="Fira Code" charset="0"/>
                <a:ea typeface="Fira Code" charset="0"/>
                <a:cs typeface="Fira Code" charset="0"/>
              </a:rPr>
              <a:t>Plugins</a:t>
            </a:r>
            <a:endParaRPr lang="es-ES_tradnl" dirty="0">
              <a:latin typeface="Fira Code" charset="0"/>
              <a:ea typeface="Fira Code" charset="0"/>
              <a:cs typeface="Fira Code" charset="0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4238900" y="4004440"/>
            <a:ext cx="1427791" cy="6844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 smtClean="0">
                <a:latin typeface="Fira Code" charset="0"/>
                <a:ea typeface="Fira Code" charset="0"/>
                <a:cs typeface="Fira Code" charset="0"/>
              </a:rPr>
              <a:t>Module </a:t>
            </a:r>
            <a:r>
              <a:rPr lang="es-ES_tradnl" dirty="0" err="1" smtClean="0">
                <a:latin typeface="Fira Code" charset="0"/>
                <a:ea typeface="Fira Code" charset="0"/>
                <a:cs typeface="Fira Code" charset="0"/>
              </a:rPr>
              <a:t>Loaders</a:t>
            </a:r>
            <a:endParaRPr lang="es-ES_tradnl" dirty="0">
              <a:latin typeface="Fira Code" charset="0"/>
              <a:ea typeface="Fira Code" charset="0"/>
              <a:cs typeface="Fira Code" charset="0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9481946" y="4099034"/>
            <a:ext cx="1427791" cy="5898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 smtClean="0">
                <a:latin typeface="Fira Code" charset="0"/>
                <a:ea typeface="Fira Code" charset="0"/>
                <a:cs typeface="Fira Code" charset="0"/>
              </a:rPr>
              <a:t>Output</a:t>
            </a:r>
            <a:endParaRPr lang="es-ES_tradnl" dirty="0">
              <a:latin typeface="Fira Code" charset="0"/>
              <a:ea typeface="Fira Code" charset="0"/>
              <a:cs typeface="Fira Code" charset="0"/>
            </a:endParaRPr>
          </a:p>
        </p:txBody>
      </p:sp>
      <p:cxnSp>
        <p:nvCxnSpPr>
          <p:cNvPr id="12" name="Curved Connector 11"/>
          <p:cNvCxnSpPr>
            <a:stCxn id="4" idx="3"/>
            <a:endCxn id="9" idx="1"/>
          </p:cNvCxnSpPr>
          <p:nvPr/>
        </p:nvCxnSpPr>
        <p:spPr>
          <a:xfrm>
            <a:off x="2727435" y="2967521"/>
            <a:ext cx="1511465" cy="1379120"/>
          </a:xfrm>
          <a:prstGeom prst="curvedConnector3">
            <a:avLst/>
          </a:prstGeom>
          <a:ln w="762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urved Connector 12"/>
          <p:cNvCxnSpPr>
            <a:stCxn id="9" idx="3"/>
            <a:endCxn id="8" idx="1"/>
          </p:cNvCxnSpPr>
          <p:nvPr/>
        </p:nvCxnSpPr>
        <p:spPr>
          <a:xfrm flipV="1">
            <a:off x="5666691" y="2967521"/>
            <a:ext cx="1177966" cy="1379120"/>
          </a:xfrm>
          <a:prstGeom prst="curvedConnector3">
            <a:avLst/>
          </a:prstGeom>
          <a:ln w="762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urved Connector 15"/>
          <p:cNvCxnSpPr>
            <a:stCxn id="8" idx="3"/>
            <a:endCxn id="10" idx="1"/>
          </p:cNvCxnSpPr>
          <p:nvPr/>
        </p:nvCxnSpPr>
        <p:spPr>
          <a:xfrm>
            <a:off x="8272448" y="2967521"/>
            <a:ext cx="1209498" cy="1426417"/>
          </a:xfrm>
          <a:prstGeom prst="curvedConnector3">
            <a:avLst/>
          </a:prstGeom>
          <a:ln w="762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11159067" y="0"/>
            <a:ext cx="1032933" cy="6858000"/>
          </a:xfrm>
          <a:prstGeom prst="rect">
            <a:avLst/>
          </a:prstGeom>
          <a:solidFill>
            <a:srgbClr val="6464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3" name="TextBox 22"/>
          <p:cNvSpPr txBox="1"/>
          <p:nvPr/>
        </p:nvSpPr>
        <p:spPr>
          <a:xfrm>
            <a:off x="4459943" y="5725761"/>
            <a:ext cx="1025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 smtClean="0"/>
              <a:t>En vivo</a:t>
            </a:r>
            <a:r>
              <a:rPr lang="mr-IN" dirty="0" smtClean="0"/>
              <a:t>…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794321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1408" y="365125"/>
            <a:ext cx="9162392" cy="1325563"/>
          </a:xfrm>
        </p:spPr>
        <p:txBody>
          <a:bodyPr/>
          <a:lstStyle/>
          <a:p>
            <a:r>
              <a:rPr lang="es-ES_tradnl" dirty="0" smtClean="0"/>
              <a:t>(</a:t>
            </a:r>
            <a:r>
              <a:rPr lang="es-ES_tradnl" dirty="0" err="1" smtClean="0"/>
              <a:t>Jest</a:t>
            </a:r>
            <a:r>
              <a:rPr lang="es-ES_tradnl" dirty="0" smtClean="0"/>
              <a:t>)</a:t>
            </a:r>
            <a:r>
              <a:rPr lang="es-ES_tradnl" dirty="0" err="1" smtClean="0"/>
              <a:t>Testing</a:t>
            </a:r>
            <a:r>
              <a:rPr lang="es-ES_tradnl" dirty="0" smtClean="0"/>
              <a:t> </a:t>
            </a:r>
            <a:r>
              <a:rPr lang="es-ES_tradnl" dirty="0" err="1" smtClean="0"/>
              <a:t>testing</a:t>
            </a:r>
            <a:r>
              <a:rPr lang="es-ES_tradnl" dirty="0" smtClean="0"/>
              <a:t> </a:t>
            </a:r>
            <a:r>
              <a:rPr lang="es-ES_tradnl" dirty="0" err="1" smtClean="0"/>
              <a:t>testing</a:t>
            </a:r>
            <a:endParaRPr lang="es-ES_tradnl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4780" y="298997"/>
            <a:ext cx="1526628" cy="152662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1159067" y="0"/>
            <a:ext cx="1032933" cy="6858000"/>
          </a:xfrm>
          <a:prstGeom prst="rect">
            <a:avLst/>
          </a:prstGeom>
          <a:solidFill>
            <a:srgbClr val="9A42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780" y="2055813"/>
            <a:ext cx="10940690" cy="4351338"/>
          </a:xfrm>
        </p:spPr>
        <p:txBody>
          <a:bodyPr/>
          <a:lstStyle/>
          <a:p>
            <a:r>
              <a:rPr lang="es-ES_tradnl" dirty="0" smtClean="0"/>
              <a:t>Creado por Facebook (comunidad)</a:t>
            </a:r>
          </a:p>
          <a:p>
            <a:r>
              <a:rPr lang="es-ES_tradnl" dirty="0" smtClean="0"/>
              <a:t>Configuración mínima</a:t>
            </a:r>
          </a:p>
          <a:p>
            <a:r>
              <a:rPr lang="es-ES_tradnl" dirty="0" smtClean="0"/>
              <a:t>Performance (Es uno de los </a:t>
            </a:r>
            <a:r>
              <a:rPr lang="es-ES_tradnl" dirty="0" err="1" smtClean="0"/>
              <a:t>frameworks</a:t>
            </a:r>
            <a:r>
              <a:rPr lang="es-ES_tradnl" dirty="0" smtClean="0"/>
              <a:t> mas </a:t>
            </a:r>
            <a:r>
              <a:rPr lang="es-ES_tradnl" dirty="0" err="1" smtClean="0"/>
              <a:t>rapidos</a:t>
            </a:r>
            <a:r>
              <a:rPr lang="es-ES_tradnl" dirty="0"/>
              <a:t>)</a:t>
            </a:r>
            <a:endParaRPr lang="es-ES_tradnl" dirty="0" smtClean="0"/>
          </a:p>
          <a:p>
            <a:r>
              <a:rPr lang="es-ES_tradnl" dirty="0" smtClean="0"/>
              <a:t>Soporte de </a:t>
            </a:r>
            <a:r>
              <a:rPr lang="es-ES_tradnl" dirty="0" err="1" smtClean="0"/>
              <a:t>snapshots</a:t>
            </a:r>
            <a:r>
              <a:rPr lang="es-ES_tradnl" dirty="0" smtClean="0"/>
              <a:t> (clave para test de regresión)</a:t>
            </a:r>
          </a:p>
          <a:p>
            <a:r>
              <a:rPr lang="es-ES_tradnl" dirty="0" err="1" smtClean="0"/>
              <a:t>Code</a:t>
            </a:r>
            <a:r>
              <a:rPr lang="es-ES_tradnl" dirty="0" smtClean="0"/>
              <a:t> </a:t>
            </a:r>
            <a:r>
              <a:rPr lang="es-ES_tradnl" dirty="0" err="1" smtClean="0"/>
              <a:t>coverage</a:t>
            </a:r>
            <a:r>
              <a:rPr lang="es-ES_tradnl" dirty="0" smtClean="0"/>
              <a:t> integrado </a:t>
            </a:r>
            <a:r>
              <a:rPr lang="mr-IN" dirty="0" smtClean="0"/>
              <a:t>–</a:t>
            </a:r>
            <a:r>
              <a:rPr lang="es-ES_tradnl" dirty="0" smtClean="0"/>
              <a:t> </a:t>
            </a:r>
            <a:r>
              <a:rPr lang="es-ES_tradnl" dirty="0" err="1" smtClean="0"/>
              <a:t>Istanbul</a:t>
            </a:r>
            <a:r>
              <a:rPr lang="es-ES_tradnl" dirty="0" smtClean="0"/>
              <a:t> </a:t>
            </a:r>
            <a:r>
              <a:rPr lang="mr-IN" dirty="0" smtClean="0"/>
              <a:t>–</a:t>
            </a:r>
            <a:endParaRPr lang="es-ES_tradnl" dirty="0" smtClean="0"/>
          </a:p>
          <a:p>
            <a:endParaRPr lang="es-ES_tradnl" dirty="0"/>
          </a:p>
          <a:p>
            <a:endParaRPr lang="es-ES_tradnl" dirty="0" smtClean="0"/>
          </a:p>
          <a:p>
            <a:endParaRPr lang="es-ES_tradnl" dirty="0" smtClean="0"/>
          </a:p>
          <a:p>
            <a:endParaRPr lang="es-ES_tradnl" dirty="0" smtClean="0"/>
          </a:p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478635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6579" y="432594"/>
            <a:ext cx="9049987" cy="1325563"/>
          </a:xfrm>
        </p:spPr>
        <p:txBody>
          <a:bodyPr/>
          <a:lstStyle/>
          <a:p>
            <a:r>
              <a:rPr lang="es-ES_tradnl" dirty="0" err="1" smtClean="0"/>
              <a:t>Continous</a:t>
            </a:r>
            <a:r>
              <a:rPr lang="es-ES_tradnl" dirty="0" smtClean="0"/>
              <a:t> </a:t>
            </a:r>
            <a:r>
              <a:rPr lang="es-ES_tradnl" dirty="0" err="1" smtClean="0"/>
              <a:t>Integration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2573" y="2022300"/>
            <a:ext cx="10858995" cy="4351338"/>
          </a:xfrm>
        </p:spPr>
        <p:txBody>
          <a:bodyPr/>
          <a:lstStyle/>
          <a:p>
            <a:r>
              <a:rPr lang="es-ES_tradnl" dirty="0" smtClean="0"/>
              <a:t>Automatización de procesos repetitivos</a:t>
            </a:r>
          </a:p>
          <a:p>
            <a:pPr lvl="1"/>
            <a:r>
              <a:rPr lang="es-ES_tradnl" dirty="0" smtClean="0"/>
              <a:t>Ejecución de test</a:t>
            </a:r>
          </a:p>
          <a:p>
            <a:pPr lvl="1"/>
            <a:r>
              <a:rPr lang="es-ES_tradnl" dirty="0" smtClean="0"/>
              <a:t>Control de estilo de código</a:t>
            </a:r>
          </a:p>
          <a:p>
            <a:pPr lvl="1"/>
            <a:r>
              <a:rPr lang="es-ES_tradnl" dirty="0" err="1" smtClean="0"/>
              <a:t>Deployment</a:t>
            </a:r>
            <a:endParaRPr lang="es-ES_tradnl" dirty="0"/>
          </a:p>
          <a:p>
            <a:r>
              <a:rPr lang="es-ES_tradnl" dirty="0" err="1" smtClean="0"/>
              <a:t>Serverless</a:t>
            </a:r>
            <a:r>
              <a:rPr lang="es-ES_tradnl" dirty="0" smtClean="0"/>
              <a:t> </a:t>
            </a:r>
            <a:r>
              <a:rPr lang="es-ES_tradnl" dirty="0"/>
              <a:t>es la nueva </a:t>
            </a:r>
            <a:r>
              <a:rPr lang="es-ES_tradnl" dirty="0" smtClean="0"/>
              <a:t>tendencia</a:t>
            </a:r>
            <a:endParaRPr lang="es-ES_tradnl" dirty="0"/>
          </a:p>
          <a:p>
            <a:r>
              <a:rPr lang="es-ES_tradnl" dirty="0"/>
              <a:t>100% ligado a la calidad de los productos</a:t>
            </a:r>
          </a:p>
          <a:p>
            <a:r>
              <a:rPr lang="es-ES_tradnl" dirty="0" smtClean="0"/>
              <a:t>Permite reaccionar rápidamente a cambios/problemas</a:t>
            </a:r>
          </a:p>
          <a:p>
            <a:endParaRPr lang="es-ES_tradnl" dirty="0" smtClean="0"/>
          </a:p>
          <a:p>
            <a:endParaRPr lang="es-ES_tradnl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7998" y="241041"/>
            <a:ext cx="1529326" cy="151711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34930" y="511629"/>
            <a:ext cx="1431636" cy="1431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3903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err="1" smtClean="0"/>
              <a:t>Continous</a:t>
            </a:r>
            <a:r>
              <a:rPr lang="es-ES_tradnl" dirty="0" smtClean="0"/>
              <a:t> </a:t>
            </a:r>
            <a:r>
              <a:rPr lang="es-ES_tradnl" dirty="0" err="1" smtClean="0"/>
              <a:t>integration</a:t>
            </a:r>
            <a:r>
              <a:rPr lang="es-ES_tradnl" dirty="0" smtClean="0"/>
              <a:t> </a:t>
            </a:r>
            <a:r>
              <a:rPr lang="es-ES_tradnl" dirty="0" err="1"/>
              <a:t>c</a:t>
            </a:r>
            <a:r>
              <a:rPr lang="es-ES_tradnl" dirty="0" err="1" smtClean="0"/>
              <a:t>ycle</a:t>
            </a:r>
            <a:endParaRPr lang="es-ES_tradnl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466" y="2521606"/>
            <a:ext cx="2540000" cy="254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83897" y="3028292"/>
            <a:ext cx="1526628" cy="152662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17043" y="3791605"/>
            <a:ext cx="1954923" cy="1946165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3028618" y="3594537"/>
            <a:ext cx="646386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8" name="Right Arrow 7"/>
          <p:cNvSpPr/>
          <p:nvPr/>
        </p:nvSpPr>
        <p:spPr>
          <a:xfrm>
            <a:off x="5977427" y="3563005"/>
            <a:ext cx="646386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83348" y="3037804"/>
            <a:ext cx="1529326" cy="1517116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>
            <a:off x="8798668" y="3491036"/>
            <a:ext cx="646386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45236" y="1696002"/>
            <a:ext cx="1898535" cy="1898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97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FC0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://thepixelpedia.com/wp-content/uploads/2017/02/Full-stack-development-tool.jpg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183583" y="173421"/>
            <a:ext cx="9557432" cy="6416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6220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1159067" y="0"/>
            <a:ext cx="1032933" cy="6858000"/>
          </a:xfrm>
          <a:prstGeom prst="rect">
            <a:avLst/>
          </a:prstGeom>
          <a:solidFill>
            <a:srgbClr val="719F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err="1" smtClean="0"/>
              <a:t>Reuso</a:t>
            </a:r>
            <a:r>
              <a:rPr lang="es-ES_tradnl" dirty="0" smtClean="0"/>
              <a:t> de conocimiento....</a:t>
            </a:r>
            <a:endParaRPr lang="es-ES_tradnl" dirty="0"/>
          </a:p>
        </p:txBody>
      </p:sp>
      <p:pic>
        <p:nvPicPr>
          <p:cNvPr id="3074" name="Picture 2" descr="https://cdn-images-1.medium.com/max/2000/1*7ogFU7E_qz9f2JuGu1FpdA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3892" y="1827975"/>
            <a:ext cx="10925175" cy="4629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ounded Rectangle 3"/>
          <p:cNvSpPr/>
          <p:nvPr/>
        </p:nvSpPr>
        <p:spPr>
          <a:xfrm>
            <a:off x="498764" y="2247075"/>
            <a:ext cx="10855035" cy="736600"/>
          </a:xfrm>
          <a:prstGeom prst="round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57102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/>
          <p:cNvSpPr/>
          <p:nvPr/>
        </p:nvSpPr>
        <p:spPr>
          <a:xfrm>
            <a:off x="11159067" y="0"/>
            <a:ext cx="1032933" cy="6858000"/>
          </a:xfrm>
          <a:prstGeom prst="rect">
            <a:avLst/>
          </a:prstGeom>
          <a:solidFill>
            <a:srgbClr val="719F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Herramientas?</a:t>
            </a:r>
            <a:endParaRPr lang="es-ES_tradnl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04496" y="3447871"/>
            <a:ext cx="2108096" cy="114684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32813" y="5673616"/>
            <a:ext cx="1117600" cy="94342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911" y="1455832"/>
            <a:ext cx="4076700" cy="19939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36025" y="2703150"/>
            <a:ext cx="1823609" cy="182360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0710" y="5420044"/>
            <a:ext cx="2057091" cy="92226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65780" y="1226116"/>
            <a:ext cx="545334" cy="121982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10589" y="4903980"/>
            <a:ext cx="3824280" cy="1539273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83584" y="2573866"/>
            <a:ext cx="1242256" cy="112832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16025" y="2529727"/>
            <a:ext cx="1072861" cy="12573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88821" y="3915531"/>
            <a:ext cx="1500746" cy="1040317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0268" y="3295185"/>
            <a:ext cx="2306522" cy="792867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5001" y="4663948"/>
            <a:ext cx="1254253" cy="76834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21601" y="4147475"/>
            <a:ext cx="1527958" cy="637922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71115" y="2573866"/>
            <a:ext cx="1982064" cy="771365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99776" y="1690688"/>
            <a:ext cx="1116983" cy="1116983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43972" y="5432288"/>
            <a:ext cx="1795549" cy="897775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53450" y="3821230"/>
            <a:ext cx="1071357" cy="1071357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1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01991" y="4994061"/>
            <a:ext cx="1876301" cy="705489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2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25919" y="1728981"/>
            <a:ext cx="2413030" cy="788341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2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9817" y="4385577"/>
            <a:ext cx="1727808" cy="381957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2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0264" y="3022617"/>
            <a:ext cx="984912" cy="984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62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11159067" y="0"/>
            <a:ext cx="1032933" cy="6858000"/>
          </a:xfrm>
          <a:prstGeom prst="rect">
            <a:avLst/>
          </a:prstGeom>
          <a:solidFill>
            <a:srgbClr val="719F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Objetivo: </a:t>
            </a:r>
            <a:r>
              <a:rPr lang="es-ES_tradnl" dirty="0" err="1" smtClean="0"/>
              <a:t>Developer</a:t>
            </a:r>
            <a:r>
              <a:rPr lang="es-ES_tradnl" dirty="0" smtClean="0"/>
              <a:t> </a:t>
            </a:r>
            <a:r>
              <a:rPr lang="es-ES_tradnl" dirty="0" err="1" smtClean="0"/>
              <a:t>toolset</a:t>
            </a:r>
            <a:endParaRPr lang="es-ES_tradnl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4382" y="1657447"/>
            <a:ext cx="1752600" cy="1752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74908" y="1817481"/>
            <a:ext cx="1577173" cy="143253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38880" y="1657447"/>
            <a:ext cx="2534130" cy="1863725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>
            <a:off x="985653" y="5562600"/>
            <a:ext cx="10082150" cy="1181100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3" name="Cross 12"/>
          <p:cNvSpPr/>
          <p:nvPr/>
        </p:nvSpPr>
        <p:spPr>
          <a:xfrm>
            <a:off x="6051223" y="2063846"/>
            <a:ext cx="621259" cy="614701"/>
          </a:xfrm>
          <a:prstGeom prst="plus">
            <a:avLst>
              <a:gd name="adj" fmla="val 4404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4" name="Cross 13"/>
          <p:cNvSpPr/>
          <p:nvPr/>
        </p:nvSpPr>
        <p:spPr>
          <a:xfrm>
            <a:off x="2327301" y="2076545"/>
            <a:ext cx="621259" cy="614701"/>
          </a:xfrm>
          <a:prstGeom prst="plus">
            <a:avLst>
              <a:gd name="adj" fmla="val 4404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76524" y="3521172"/>
            <a:ext cx="1469935" cy="1722636"/>
          </a:xfrm>
          <a:prstGeom prst="rect">
            <a:avLst/>
          </a:prstGeom>
        </p:spPr>
      </p:pic>
      <p:sp>
        <p:nvSpPr>
          <p:cNvPr id="17" name="Cross 16"/>
          <p:cNvSpPr/>
          <p:nvPr/>
        </p:nvSpPr>
        <p:spPr>
          <a:xfrm>
            <a:off x="9132720" y="2043038"/>
            <a:ext cx="621259" cy="614701"/>
          </a:xfrm>
          <a:prstGeom prst="plus">
            <a:avLst>
              <a:gd name="adj" fmla="val 4404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70865" y="5852910"/>
            <a:ext cx="1527958" cy="63792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98803" y="5549901"/>
            <a:ext cx="2970710" cy="1156119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47464" y="5727195"/>
            <a:ext cx="2413030" cy="78834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837" y="3309307"/>
            <a:ext cx="2261690" cy="226169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34831" y="3664125"/>
            <a:ext cx="1577173" cy="1432531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98803" y="3504091"/>
            <a:ext cx="2534130" cy="1863725"/>
          </a:xfrm>
          <a:prstGeom prst="rect">
            <a:avLst/>
          </a:prstGeom>
        </p:spPr>
      </p:pic>
      <p:sp>
        <p:nvSpPr>
          <p:cNvPr id="24" name="Cross 23"/>
          <p:cNvSpPr/>
          <p:nvPr/>
        </p:nvSpPr>
        <p:spPr>
          <a:xfrm>
            <a:off x="6111146" y="3910490"/>
            <a:ext cx="621259" cy="614701"/>
          </a:xfrm>
          <a:prstGeom prst="plus">
            <a:avLst>
              <a:gd name="adj" fmla="val 4404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5" name="Cross 24"/>
          <p:cNvSpPr/>
          <p:nvPr/>
        </p:nvSpPr>
        <p:spPr>
          <a:xfrm>
            <a:off x="2387224" y="3923189"/>
            <a:ext cx="621259" cy="614701"/>
          </a:xfrm>
          <a:prstGeom prst="plus">
            <a:avLst>
              <a:gd name="adj" fmla="val 4404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6" name="Cross 25"/>
          <p:cNvSpPr/>
          <p:nvPr/>
        </p:nvSpPr>
        <p:spPr>
          <a:xfrm>
            <a:off x="9192643" y="3889682"/>
            <a:ext cx="621259" cy="614701"/>
          </a:xfrm>
          <a:prstGeom prst="plus">
            <a:avLst>
              <a:gd name="adj" fmla="val 4404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04508" y="1373152"/>
            <a:ext cx="2168392" cy="223778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86694" y="5796186"/>
            <a:ext cx="2077269" cy="650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176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F9E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1800" y="128058"/>
            <a:ext cx="10515600" cy="1325563"/>
          </a:xfrm>
        </p:spPr>
        <p:txBody>
          <a:bodyPr/>
          <a:lstStyle/>
          <a:p>
            <a:r>
              <a:rPr lang="es-ES_tradnl" dirty="0" smtClean="0">
                <a:solidFill>
                  <a:schemeClr val="bg1"/>
                </a:solidFill>
              </a:rPr>
              <a:t>Como vamos a conquistar el mundo?</a:t>
            </a:r>
            <a:endParaRPr lang="es-ES_tradnl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7245" y="1722491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s-ES_tradnl" sz="3200" b="1" dirty="0" smtClean="0">
                <a:solidFill>
                  <a:schemeClr val="bg1"/>
                </a:solidFill>
              </a:rPr>
              <a:t>Sprint 0 :</a:t>
            </a:r>
            <a:r>
              <a:rPr lang="es-ES_tradnl" sz="3200" dirty="0" smtClean="0">
                <a:solidFill>
                  <a:schemeClr val="bg1"/>
                </a:solidFill>
              </a:rPr>
              <a:t> </a:t>
            </a:r>
            <a:r>
              <a:rPr lang="es-ES_tradnl" dirty="0" err="1" smtClean="0">
                <a:solidFill>
                  <a:schemeClr val="bg1"/>
                </a:solidFill>
              </a:rPr>
              <a:t>Environment</a:t>
            </a:r>
            <a:r>
              <a:rPr lang="es-ES_tradnl" dirty="0" smtClean="0">
                <a:solidFill>
                  <a:schemeClr val="bg1"/>
                </a:solidFill>
              </a:rPr>
              <a:t> </a:t>
            </a:r>
            <a:r>
              <a:rPr lang="es-ES_tradnl" dirty="0" err="1" smtClean="0">
                <a:solidFill>
                  <a:schemeClr val="bg1"/>
                </a:solidFill>
              </a:rPr>
              <a:t>Setup</a:t>
            </a:r>
            <a:endParaRPr lang="es-ES_tradnl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s-ES_tradnl" sz="3200" b="1" dirty="0" smtClean="0">
                <a:solidFill>
                  <a:schemeClr val="bg1"/>
                </a:solidFill>
              </a:rPr>
              <a:t>Sprint 1 :</a:t>
            </a:r>
            <a:r>
              <a:rPr lang="es-ES_tradnl" sz="3200" dirty="0" smtClean="0">
                <a:solidFill>
                  <a:schemeClr val="bg1"/>
                </a:solidFill>
              </a:rPr>
              <a:t> </a:t>
            </a:r>
            <a:r>
              <a:rPr lang="es-ES_tradnl" dirty="0" err="1" smtClean="0">
                <a:solidFill>
                  <a:schemeClr val="bg1"/>
                </a:solidFill>
              </a:rPr>
              <a:t>First</a:t>
            </a:r>
            <a:r>
              <a:rPr lang="es-ES_tradnl" dirty="0" smtClean="0">
                <a:solidFill>
                  <a:schemeClr val="bg1"/>
                </a:solidFill>
              </a:rPr>
              <a:t> </a:t>
            </a:r>
            <a:r>
              <a:rPr lang="es-ES_tradnl" dirty="0" err="1" smtClean="0">
                <a:solidFill>
                  <a:schemeClr val="bg1"/>
                </a:solidFill>
              </a:rPr>
              <a:t>mock</a:t>
            </a:r>
            <a:r>
              <a:rPr lang="es-ES_tradnl" dirty="0" smtClean="0">
                <a:solidFill>
                  <a:schemeClr val="bg1"/>
                </a:solidFill>
              </a:rPr>
              <a:t> </a:t>
            </a:r>
            <a:r>
              <a:rPr lang="es-ES_tradnl" dirty="0" err="1" smtClean="0">
                <a:solidFill>
                  <a:schemeClr val="bg1"/>
                </a:solidFill>
              </a:rPr>
              <a:t>for</a:t>
            </a:r>
            <a:r>
              <a:rPr lang="es-ES_tradnl" dirty="0" smtClean="0">
                <a:solidFill>
                  <a:schemeClr val="bg1"/>
                </a:solidFill>
              </a:rPr>
              <a:t> </a:t>
            </a:r>
            <a:r>
              <a:rPr lang="es-ES_tradnl" dirty="0" err="1" smtClean="0">
                <a:solidFill>
                  <a:schemeClr val="bg1"/>
                </a:solidFill>
              </a:rPr>
              <a:t>the</a:t>
            </a:r>
            <a:r>
              <a:rPr lang="es-ES_tradnl" dirty="0" smtClean="0">
                <a:solidFill>
                  <a:schemeClr val="bg1"/>
                </a:solidFill>
              </a:rPr>
              <a:t> </a:t>
            </a:r>
            <a:r>
              <a:rPr lang="es-ES_tradnl" dirty="0" err="1" smtClean="0">
                <a:solidFill>
                  <a:schemeClr val="bg1"/>
                </a:solidFill>
              </a:rPr>
              <a:t>customer</a:t>
            </a:r>
            <a:endParaRPr lang="es-ES_tradnl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s-ES_tradnl" sz="3200" b="1" dirty="0" smtClean="0">
                <a:solidFill>
                  <a:schemeClr val="bg1"/>
                </a:solidFill>
              </a:rPr>
              <a:t>Sprint 2 :</a:t>
            </a:r>
            <a:r>
              <a:rPr lang="es-ES_tradnl" sz="3200" dirty="0" smtClean="0">
                <a:solidFill>
                  <a:schemeClr val="bg1"/>
                </a:solidFill>
              </a:rPr>
              <a:t> </a:t>
            </a:r>
            <a:r>
              <a:rPr lang="es-ES_tradnl" dirty="0" smtClean="0">
                <a:solidFill>
                  <a:schemeClr val="bg1"/>
                </a:solidFill>
              </a:rPr>
              <a:t>Componentes</a:t>
            </a:r>
          </a:p>
          <a:p>
            <a:pPr marL="0" indent="0">
              <a:buNone/>
            </a:pPr>
            <a:r>
              <a:rPr lang="es-ES_tradnl" sz="3200" b="1" dirty="0" smtClean="0">
                <a:solidFill>
                  <a:schemeClr val="bg1"/>
                </a:solidFill>
              </a:rPr>
              <a:t>Sprint 3 :</a:t>
            </a:r>
            <a:r>
              <a:rPr lang="es-ES_tradnl" sz="3200" dirty="0" smtClean="0">
                <a:solidFill>
                  <a:schemeClr val="bg1"/>
                </a:solidFill>
              </a:rPr>
              <a:t> </a:t>
            </a:r>
            <a:r>
              <a:rPr lang="es-ES_tradnl" dirty="0" err="1">
                <a:solidFill>
                  <a:schemeClr val="bg1"/>
                </a:solidFill>
              </a:rPr>
              <a:t>States</a:t>
            </a:r>
            <a:r>
              <a:rPr lang="es-ES_tradnl" dirty="0">
                <a:solidFill>
                  <a:schemeClr val="bg1"/>
                </a:solidFill>
              </a:rPr>
              <a:t> Management </a:t>
            </a:r>
            <a:endParaRPr lang="es-ES_tradnl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s-ES_tradnl" sz="3200" b="1" dirty="0" smtClean="0">
                <a:solidFill>
                  <a:schemeClr val="bg1"/>
                </a:solidFill>
              </a:rPr>
              <a:t>Sprint 4 :</a:t>
            </a:r>
            <a:r>
              <a:rPr lang="es-ES_tradnl" sz="3200" dirty="0" smtClean="0">
                <a:solidFill>
                  <a:schemeClr val="bg1"/>
                </a:solidFill>
              </a:rPr>
              <a:t> </a:t>
            </a:r>
            <a:r>
              <a:rPr lang="es-ES_tradnl" dirty="0">
                <a:solidFill>
                  <a:schemeClr val="bg1"/>
                </a:solidFill>
              </a:rPr>
              <a:t>REST (</a:t>
            </a:r>
            <a:r>
              <a:rPr lang="es-ES_tradnl" dirty="0" err="1">
                <a:solidFill>
                  <a:schemeClr val="bg1"/>
                </a:solidFill>
              </a:rPr>
              <a:t>Backend</a:t>
            </a:r>
            <a:r>
              <a:rPr lang="es-ES_tradnl" dirty="0" smtClean="0">
                <a:solidFill>
                  <a:schemeClr val="bg1"/>
                </a:solidFill>
              </a:rPr>
              <a:t>?)</a:t>
            </a:r>
          </a:p>
          <a:p>
            <a:pPr marL="0" indent="0">
              <a:buNone/>
            </a:pPr>
            <a:r>
              <a:rPr lang="es-ES_tradnl" sz="3200" b="1" dirty="0" smtClean="0">
                <a:solidFill>
                  <a:schemeClr val="bg1"/>
                </a:solidFill>
              </a:rPr>
              <a:t>Sprint 5 :</a:t>
            </a:r>
            <a:r>
              <a:rPr lang="es-ES_tradnl" sz="3200" dirty="0" smtClean="0">
                <a:solidFill>
                  <a:schemeClr val="bg1"/>
                </a:solidFill>
              </a:rPr>
              <a:t> </a:t>
            </a:r>
            <a:r>
              <a:rPr lang="es-ES_tradnl" dirty="0" err="1" smtClean="0">
                <a:solidFill>
                  <a:schemeClr val="bg1"/>
                </a:solidFill>
              </a:rPr>
              <a:t>Adding</a:t>
            </a:r>
            <a:r>
              <a:rPr lang="es-ES_tradnl" dirty="0" smtClean="0">
                <a:solidFill>
                  <a:schemeClr val="bg1"/>
                </a:solidFill>
              </a:rPr>
              <a:t> </a:t>
            </a:r>
            <a:r>
              <a:rPr lang="es-ES_tradnl" dirty="0" err="1" smtClean="0">
                <a:solidFill>
                  <a:schemeClr val="bg1"/>
                </a:solidFill>
              </a:rPr>
              <a:t>graphs</a:t>
            </a:r>
            <a:endParaRPr lang="es-ES_tradnl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s-ES_tradnl" sz="3200" b="1" dirty="0" smtClean="0">
                <a:solidFill>
                  <a:schemeClr val="bg1"/>
                </a:solidFill>
              </a:rPr>
              <a:t>Sprint 6 :</a:t>
            </a:r>
            <a:r>
              <a:rPr lang="es-ES_tradnl" sz="3200" dirty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Progressive Web Apps</a:t>
            </a:r>
            <a:endParaRPr lang="es-ES_tradnl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s-ES_tradnl" sz="3200" b="1" dirty="0" smtClean="0">
                <a:solidFill>
                  <a:schemeClr val="bg1"/>
                </a:solidFill>
              </a:rPr>
              <a:t>Sprint 7 :  </a:t>
            </a:r>
            <a:endParaRPr lang="es-ES_tradnl" b="1" dirty="0" smtClean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3438" y="1453621"/>
            <a:ext cx="5133565" cy="4620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551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1159067" y="0"/>
            <a:ext cx="1032933" cy="6858000"/>
          </a:xfrm>
          <a:prstGeom prst="rect">
            <a:avLst/>
          </a:prstGeom>
          <a:solidFill>
            <a:srgbClr val="719F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Algunos proyectos</a:t>
            </a:r>
            <a:r>
              <a:rPr lang="mr-IN" dirty="0" smtClean="0"/>
              <a:t>…</a:t>
            </a:r>
            <a:r>
              <a:rPr lang="en-US" dirty="0" smtClean="0"/>
              <a:t>.</a:t>
            </a:r>
            <a:endParaRPr lang="es-ES_tradnl" dirty="0"/>
          </a:p>
        </p:txBody>
      </p:sp>
      <p:sp>
        <p:nvSpPr>
          <p:cNvPr id="4" name="TextBox 3"/>
          <p:cNvSpPr txBox="1"/>
          <p:nvPr/>
        </p:nvSpPr>
        <p:spPr>
          <a:xfrm>
            <a:off x="755073" y="1611953"/>
            <a:ext cx="11096501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1600" b="1" dirty="0" smtClean="0">
                <a:latin typeface="Fira Code" charset="0"/>
                <a:ea typeface="Fira Code" charset="0"/>
                <a:cs typeface="Fira Code" charset="0"/>
              </a:rPr>
              <a:t>Aplicación de domótica:</a:t>
            </a:r>
            <a:r>
              <a:rPr lang="es-ES_tradnl" sz="1600" dirty="0" smtClean="0">
                <a:latin typeface="Fira Code" charset="0"/>
                <a:ea typeface="Fira Code" charset="0"/>
                <a:cs typeface="Fira Code" charset="0"/>
              </a:rPr>
              <a:t> Simular los dispositivos de una casa y tener una pagina donde se vean los distintos estados de los dispositivos</a:t>
            </a:r>
          </a:p>
          <a:p>
            <a:endParaRPr lang="es-ES_tradnl" sz="1600" dirty="0">
              <a:latin typeface="Fira Code" charset="0"/>
              <a:ea typeface="Fira Code" charset="0"/>
              <a:cs typeface="Fira Code" charset="0"/>
            </a:endParaRPr>
          </a:p>
          <a:p>
            <a:r>
              <a:rPr lang="es-ES_tradnl" sz="1600" b="1" dirty="0" smtClean="0">
                <a:latin typeface="Fira Code" charset="0"/>
                <a:ea typeface="Fira Code" charset="0"/>
                <a:cs typeface="Fira Code" charset="0"/>
              </a:rPr>
              <a:t>Gestión de turnos para una cancha/restaurant: </a:t>
            </a:r>
            <a:r>
              <a:rPr lang="es-ES_tradnl" sz="1600" dirty="0" smtClean="0">
                <a:latin typeface="Fira Code" charset="0"/>
                <a:ea typeface="Fira Code" charset="0"/>
                <a:cs typeface="Fira Code" charset="0"/>
              </a:rPr>
              <a:t>Permitir a usuarios reservar canchas de futbol disponibles, el administrador ve la ocupación de las canchas </a:t>
            </a:r>
          </a:p>
          <a:p>
            <a:endParaRPr lang="es-ES_tradnl" sz="1600" dirty="0">
              <a:latin typeface="Fira Code" charset="0"/>
              <a:ea typeface="Fira Code" charset="0"/>
              <a:cs typeface="Fira Code" charset="0"/>
            </a:endParaRPr>
          </a:p>
          <a:p>
            <a:r>
              <a:rPr lang="es-ES_tradnl" sz="1600" b="1" dirty="0" smtClean="0">
                <a:latin typeface="Fira Code" charset="0"/>
                <a:ea typeface="Fira Code" charset="0"/>
                <a:cs typeface="Fira Code" charset="0"/>
              </a:rPr>
              <a:t>Gestor de reclamos de cliente:</a:t>
            </a:r>
            <a:r>
              <a:rPr lang="es-ES_tradnl" sz="1600" dirty="0" smtClean="0">
                <a:latin typeface="Fira Code" charset="0"/>
                <a:ea typeface="Fira Code" charset="0"/>
                <a:cs typeface="Fira Code" charset="0"/>
              </a:rPr>
              <a:t> Un cliente agrega un reclamo en un formulario y luego usuario lo atiende.</a:t>
            </a:r>
          </a:p>
          <a:p>
            <a:endParaRPr lang="es-ES_tradnl" sz="1600" dirty="0">
              <a:latin typeface="Fira Code" charset="0"/>
              <a:ea typeface="Fira Code" charset="0"/>
              <a:cs typeface="Fira Code" charset="0"/>
            </a:endParaRPr>
          </a:p>
          <a:p>
            <a:r>
              <a:rPr lang="es-ES_tradnl" sz="1600" b="1" dirty="0" smtClean="0">
                <a:latin typeface="Fira Code" charset="0"/>
                <a:ea typeface="Fira Code" charset="0"/>
                <a:cs typeface="Fira Code" charset="0"/>
              </a:rPr>
              <a:t>Gestión de inventario/pagina de productos:</a:t>
            </a:r>
            <a:r>
              <a:rPr lang="es-ES_tradnl" sz="1600" dirty="0" smtClean="0">
                <a:latin typeface="Fira Code" charset="0"/>
                <a:ea typeface="Fira Code" charset="0"/>
                <a:cs typeface="Fira Code" charset="0"/>
              </a:rPr>
              <a:t> Una fabrica de pastas? Una vinería?</a:t>
            </a:r>
          </a:p>
          <a:p>
            <a:endParaRPr lang="es-ES_tradnl" sz="1600" dirty="0">
              <a:latin typeface="Fira Code" charset="0"/>
              <a:ea typeface="Fira Code" charset="0"/>
              <a:cs typeface="Fira Code" charset="0"/>
            </a:endParaRPr>
          </a:p>
          <a:p>
            <a:r>
              <a:rPr lang="es-ES_tradnl" sz="1600" b="1" dirty="0" smtClean="0">
                <a:latin typeface="Fira Code" charset="0"/>
                <a:ea typeface="Fira Code" charset="0"/>
                <a:cs typeface="Fira Code" charset="0"/>
              </a:rPr>
              <a:t>Gestión de carreras/maratones:</a:t>
            </a:r>
            <a:r>
              <a:rPr lang="es-ES_tradnl" sz="1600" dirty="0" smtClean="0">
                <a:latin typeface="Fira Code" charset="0"/>
                <a:ea typeface="Fira Code" charset="0"/>
                <a:cs typeface="Fira Code" charset="0"/>
              </a:rPr>
              <a:t> Poder inscribirse, emitir números luego listado de posiciones, etc.</a:t>
            </a:r>
          </a:p>
          <a:p>
            <a:endParaRPr lang="es-ES_tradnl" sz="1600" dirty="0" smtClean="0">
              <a:latin typeface="Fira Code" charset="0"/>
              <a:ea typeface="Fira Code" charset="0"/>
              <a:cs typeface="Fira Code" charset="0"/>
            </a:endParaRPr>
          </a:p>
          <a:p>
            <a:r>
              <a:rPr lang="es-ES_tradnl" sz="1600" b="1" dirty="0" smtClean="0">
                <a:latin typeface="Fira Code" charset="0"/>
                <a:ea typeface="Fira Code" charset="0"/>
                <a:cs typeface="Fira Code" charset="0"/>
              </a:rPr>
              <a:t>Gestión de socios de un club:</a:t>
            </a:r>
            <a:r>
              <a:rPr lang="es-ES_tradnl" sz="1600" dirty="0" smtClean="0">
                <a:latin typeface="Fira Code" charset="0"/>
                <a:ea typeface="Fira Code" charset="0"/>
                <a:cs typeface="Fira Code" charset="0"/>
              </a:rPr>
              <a:t> Poder dar de alta un socio, pagar, que los socios al ingresar a la pagina puedan ver su mora, etc.</a:t>
            </a:r>
          </a:p>
          <a:p>
            <a:endParaRPr lang="es-ES_tradnl" sz="1600" dirty="0" smtClean="0">
              <a:latin typeface="Fira Code" charset="0"/>
              <a:ea typeface="Fira Code" charset="0"/>
              <a:cs typeface="Fira Code" charset="0"/>
            </a:endParaRPr>
          </a:p>
          <a:p>
            <a:r>
              <a:rPr lang="es-ES_tradnl" sz="1600" b="1" dirty="0" smtClean="0">
                <a:latin typeface="Fira Code" charset="0"/>
                <a:ea typeface="Fira Code" charset="0"/>
                <a:cs typeface="Fira Code" charset="0"/>
              </a:rPr>
              <a:t>Reserva de cabañas:</a:t>
            </a:r>
            <a:r>
              <a:rPr lang="es-ES_tradnl" sz="1600" dirty="0" smtClean="0">
                <a:latin typeface="Fira Code" charset="0"/>
                <a:ea typeface="Fira Code" charset="0"/>
                <a:cs typeface="Fira Code" charset="0"/>
              </a:rPr>
              <a:t> </a:t>
            </a:r>
            <a:r>
              <a:rPr lang="es-ES_tradnl" sz="1600" dirty="0">
                <a:latin typeface="Fira Code" charset="0"/>
                <a:ea typeface="Fira Code" charset="0"/>
                <a:cs typeface="Fira Code" charset="0"/>
              </a:rPr>
              <a:t>Poder </a:t>
            </a:r>
            <a:r>
              <a:rPr lang="es-ES_tradnl" sz="1600" dirty="0" smtClean="0">
                <a:latin typeface="Fira Code" charset="0"/>
                <a:ea typeface="Fira Code" charset="0"/>
                <a:cs typeface="Fira Code" charset="0"/>
              </a:rPr>
              <a:t>reservar una cabaña </a:t>
            </a:r>
            <a:r>
              <a:rPr lang="es-ES_tradnl" sz="1600" dirty="0" err="1" smtClean="0">
                <a:latin typeface="Fira Code" charset="0"/>
                <a:ea typeface="Fira Code" charset="0"/>
                <a:cs typeface="Fira Code" charset="0"/>
              </a:rPr>
              <a:t>via</a:t>
            </a:r>
            <a:r>
              <a:rPr lang="es-ES_tradnl" sz="1600" dirty="0" smtClean="0">
                <a:latin typeface="Fira Code" charset="0"/>
                <a:ea typeface="Fira Code" charset="0"/>
                <a:cs typeface="Fira Code" charset="0"/>
              </a:rPr>
              <a:t> una pagina, permitir a los administradores ver ocupación.</a:t>
            </a:r>
          </a:p>
          <a:p>
            <a:endParaRPr lang="es-ES_tradnl" sz="1600" dirty="0" smtClean="0">
              <a:latin typeface="Fira Code" charset="0"/>
              <a:ea typeface="Fira Code" charset="0"/>
              <a:cs typeface="Fira Cod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7329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9569" y="889000"/>
            <a:ext cx="2540000" cy="2540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0070" y="483879"/>
            <a:ext cx="10515600" cy="881784"/>
          </a:xfrm>
        </p:spPr>
        <p:txBody>
          <a:bodyPr/>
          <a:lstStyle/>
          <a:p>
            <a:r>
              <a:rPr lang="es-ES_tradnl" dirty="0" smtClean="0"/>
              <a:t>Por que algo así?</a:t>
            </a:r>
            <a:endParaRPr lang="es-ES_tradnl" dirty="0"/>
          </a:p>
        </p:txBody>
      </p:sp>
      <p:sp>
        <p:nvSpPr>
          <p:cNvPr id="4" name="Rectangle 3"/>
          <p:cNvSpPr/>
          <p:nvPr/>
        </p:nvSpPr>
        <p:spPr>
          <a:xfrm>
            <a:off x="11159067" y="0"/>
            <a:ext cx="1032933" cy="6858000"/>
          </a:xfrm>
          <a:prstGeom prst="rect">
            <a:avLst/>
          </a:prstGeom>
          <a:solidFill>
            <a:srgbClr val="719F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5651" y="1849542"/>
            <a:ext cx="3040083" cy="622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9401" y="4359603"/>
            <a:ext cx="2789536" cy="867393"/>
          </a:xfrm>
          <a:prstGeom prst="rect">
            <a:avLst/>
          </a:prstGeom>
        </p:spPr>
      </p:pic>
      <p:pic>
        <p:nvPicPr>
          <p:cNvPr id="14344" name="Picture 8" descr="https://ibizi.net/wp-content/uploads/2016/12/logo-ibizi-gestion-hotel-300x300.png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95168" y="3834121"/>
            <a:ext cx="1876302" cy="1876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6534" y="4328803"/>
            <a:ext cx="2674563" cy="88693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3404" y="1539993"/>
            <a:ext cx="2677226" cy="1307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858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1159067" y="0"/>
            <a:ext cx="1032933" cy="6858000"/>
          </a:xfrm>
          <a:prstGeom prst="rect">
            <a:avLst/>
          </a:prstGeom>
          <a:solidFill>
            <a:srgbClr val="F165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9884" y="243190"/>
            <a:ext cx="5623983" cy="311666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7467" y="1869534"/>
            <a:ext cx="8669867" cy="4853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3267" y="3598334"/>
            <a:ext cx="3124200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77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7003</TotalTime>
  <Words>706</Words>
  <Application>Microsoft Macintosh PowerPoint</Application>
  <PresentationFormat>Widescreen</PresentationFormat>
  <Paragraphs>157</Paragraphs>
  <Slides>27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Calibri</vt:lpstr>
      <vt:lpstr>DIN Alternate</vt:lpstr>
      <vt:lpstr>Fira Code</vt:lpstr>
      <vt:lpstr>Mangal</vt:lpstr>
      <vt:lpstr>Arial</vt:lpstr>
      <vt:lpstr>Office Theme</vt:lpstr>
      <vt:lpstr>PowerPoint Presentation</vt:lpstr>
      <vt:lpstr>Web Development stack?</vt:lpstr>
      <vt:lpstr>Reuso de conocimiento....</vt:lpstr>
      <vt:lpstr>Herramientas?</vt:lpstr>
      <vt:lpstr>Objetivo: Developer toolset</vt:lpstr>
      <vt:lpstr>Como vamos a conquistar el mundo?</vt:lpstr>
      <vt:lpstr>Algunos proyectos….</vt:lpstr>
      <vt:lpstr>Por que algo así?</vt:lpstr>
      <vt:lpstr>PowerPoint Presentation</vt:lpstr>
      <vt:lpstr>Algunos conceptos base….</vt:lpstr>
      <vt:lpstr>Parsing </vt:lpstr>
      <vt:lpstr>Parsing </vt:lpstr>
      <vt:lpstr>Parsing </vt:lpstr>
      <vt:lpstr>Semantic Tags</vt:lpstr>
      <vt:lpstr>Mejoras en CSS3</vt:lpstr>
      <vt:lpstr>Como funciona CSS ?</vt:lpstr>
      <vt:lpstr>How Does CSS Work?</vt:lpstr>
      <vt:lpstr>Selectores</vt:lpstr>
      <vt:lpstr>ES6: Javascript Power</vt:lpstr>
      <vt:lpstr>Git no es un backup…</vt:lpstr>
      <vt:lpstr>Webpack – en una imagen</vt:lpstr>
      <vt:lpstr>Por que es importante?</vt:lpstr>
      <vt:lpstr>Cuatro elementos escenciales</vt:lpstr>
      <vt:lpstr>(Jest)Testing testing testing</vt:lpstr>
      <vt:lpstr>Continous Integration</vt:lpstr>
      <vt:lpstr>Continous integration cycle</vt:lpstr>
      <vt:lpstr>PowerPoint Presentation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Cristian Bullokles</dc:creator>
  <cp:lastModifiedBy>Cristian Bullokles</cp:lastModifiedBy>
  <cp:revision>77</cp:revision>
  <dcterms:created xsi:type="dcterms:W3CDTF">2018-07-22T22:01:32Z</dcterms:created>
  <dcterms:modified xsi:type="dcterms:W3CDTF">2018-08-09T15:17:00Z</dcterms:modified>
</cp:coreProperties>
</file>